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>
        <p:scale>
          <a:sx n="79" d="100"/>
          <a:sy n="79" d="100"/>
        </p:scale>
        <p:origin x="14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9E247-C4AE-304F-B2CA-4288C22AC0F4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C78CD-1FFA-1A4C-89D1-4C9C3E35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19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3/ Unit 2</a:t>
            </a:r>
          </a:p>
          <a:p>
            <a:r>
              <a:rPr lang="en-US" dirty="0" smtClean="0"/>
              <a:t>11/13/17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04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Level 4 continued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828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Determine a linear function from the data in the table. Which point is not part of the function?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(12,108)</a:t>
            </a:r>
          </a:p>
          <a:p>
            <a:pPr marL="514350" indent="-514350">
              <a:buAutoNum type="alphaLcPeriod"/>
            </a:pPr>
            <a:r>
              <a:rPr lang="en-US" dirty="0" smtClean="0"/>
              <a:t>(30, 0)</a:t>
            </a:r>
          </a:p>
          <a:p>
            <a:pPr marL="514350" indent="-514350">
              <a:buAutoNum type="alphaLcPeriod"/>
            </a:pPr>
            <a:r>
              <a:rPr lang="en-US" dirty="0" smtClean="0"/>
              <a:t>(-15, 270)</a:t>
            </a:r>
          </a:p>
          <a:p>
            <a:pPr marL="514350" indent="-514350">
              <a:buAutoNum type="alphaLcPeriod"/>
            </a:pPr>
            <a:r>
              <a:rPr lang="en-US" dirty="0" smtClean="0"/>
              <a:t>(21, 54)</a:t>
            </a:r>
          </a:p>
          <a:p>
            <a:pPr marL="514350" indent="-514350">
              <a:buAutoNum type="alphaLcPeriod"/>
            </a:pPr>
            <a:r>
              <a:rPr lang="en-US" dirty="0" smtClean="0"/>
              <a:t>(9, 120)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297343"/>
              </p:ext>
            </p:extLst>
          </p:nvPr>
        </p:nvGraphicFramePr>
        <p:xfrm>
          <a:off x="3534228" y="2695424"/>
          <a:ext cx="397691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819"/>
                <a:gridCol w="662819"/>
                <a:gridCol w="662819"/>
                <a:gridCol w="662819"/>
                <a:gridCol w="662819"/>
                <a:gridCol w="6628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98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to </a:t>
            </a:r>
            <a:r>
              <a:rPr lang="en-US" dirty="0" err="1" smtClean="0"/>
              <a:t>kahoot</a:t>
            </a:r>
            <a:r>
              <a:rPr lang="en-US" dirty="0" smtClean="0"/>
              <a:t> using your </a:t>
            </a:r>
            <a:r>
              <a:rPr lang="en-US" dirty="0" err="1" smtClean="0"/>
              <a:t>Ipad</a:t>
            </a:r>
            <a:endParaRPr lang="en-US" dirty="0" smtClean="0"/>
          </a:p>
          <a:p>
            <a:pPr lvl="1"/>
            <a:r>
              <a:rPr lang="en-US" dirty="0" smtClean="0"/>
              <a:t>Think of a number → Multiply that number by 9→ Subtract original number → Divide that number by 4</a:t>
            </a:r>
          </a:p>
          <a:p>
            <a:pPr lvl="2"/>
            <a:r>
              <a:rPr lang="en-US" dirty="0" smtClean="0"/>
              <a:t>Step 1: Think of a number</a:t>
            </a:r>
          </a:p>
          <a:p>
            <a:pPr lvl="2"/>
            <a:r>
              <a:rPr lang="en-US" dirty="0" smtClean="0"/>
              <a:t>Step 2: Multiply that number by 9</a:t>
            </a:r>
          </a:p>
          <a:p>
            <a:pPr lvl="2"/>
            <a:r>
              <a:rPr lang="en-US" dirty="0" smtClean="0"/>
              <a:t>Step 3: Subtract original number</a:t>
            </a:r>
          </a:p>
          <a:p>
            <a:pPr lvl="2"/>
            <a:r>
              <a:rPr lang="en-US" dirty="0" smtClean="0"/>
              <a:t>Step 4: Divide that number by 4</a:t>
            </a:r>
          </a:p>
          <a:p>
            <a:pPr lvl="2"/>
            <a:r>
              <a:rPr lang="en-US" dirty="0" smtClean="0"/>
              <a:t>Repeat this process for two different numbers and input answers in the chart below</a:t>
            </a:r>
          </a:p>
          <a:p>
            <a:pPr lvl="2"/>
            <a:r>
              <a:rPr lang="en-US" dirty="0" smtClean="0"/>
              <a:t>Then predict what the third number will be in the table below without solving arithmetically.  </a:t>
            </a:r>
          </a:p>
          <a:p>
            <a:pPr lvl="2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5753"/>
              </p:ext>
            </p:extLst>
          </p:nvPr>
        </p:nvGraphicFramePr>
        <p:xfrm>
          <a:off x="3783012" y="5078095"/>
          <a:ext cx="462597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494"/>
                <a:gridCol w="1156494"/>
                <a:gridCol w="1156494"/>
                <a:gridCol w="1156494"/>
              </a:tblGrid>
              <a:tr h="168434">
                <a:tc>
                  <a:txBody>
                    <a:bodyPr/>
                    <a:lstStyle/>
                    <a:p>
                      <a:r>
                        <a:rPr lang="en-US" dirty="0" smtClean="0"/>
                        <a:t>Integer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8434"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67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92313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2200" b="1" dirty="0" smtClean="0"/>
              <a:t>Objective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>
                <a:solidFill>
                  <a:schemeClr val="tx1"/>
                </a:solidFill>
              </a:rPr>
              <a:t>WRITE IN YOUR NOTES </a:t>
            </a:r>
            <a:r>
              <a:rPr lang="en-US" sz="2200" dirty="0" smtClean="0">
                <a:solidFill>
                  <a:schemeClr val="tx1"/>
                </a:solidFill>
              </a:rPr>
              <a:t>PLEASE</a:t>
            </a: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600" b="1" i="1" dirty="0" smtClean="0">
                <a:solidFill>
                  <a:srgbClr val="FF0000"/>
                </a:solidFill>
              </a:rPr>
              <a:t>Functions are cover 28-50% on your end of course exam/ points ranging from 11-20 per question. “Let’s get it”</a:t>
            </a:r>
            <a:br>
              <a:rPr lang="en-US" sz="2600" b="1" i="1" dirty="0" smtClean="0">
                <a:solidFill>
                  <a:srgbClr val="FF0000"/>
                </a:solidFill>
              </a:rPr>
            </a:b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438"/>
            <a:ext cx="10515600" cy="3819525"/>
          </a:xfrm>
        </p:spPr>
        <p:txBody>
          <a:bodyPr/>
          <a:lstStyle/>
          <a:p>
            <a:r>
              <a:rPr lang="en-US" dirty="0" smtClean="0"/>
              <a:t>Roughriders will be able to represent functions using function notation. </a:t>
            </a:r>
          </a:p>
          <a:p>
            <a:r>
              <a:rPr lang="en-US" dirty="0" smtClean="0"/>
              <a:t>Roughriders will be identifying, evaluating, graphing, and writing linear functions.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function notation and when would you use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for writing variables as a function of other variables</a:t>
            </a:r>
          </a:p>
          <a:p>
            <a:endParaRPr lang="en-US" dirty="0"/>
          </a:p>
          <a:p>
            <a:r>
              <a:rPr lang="en-US" dirty="0" smtClean="0"/>
              <a:t>When you need to write one variable as a function of another variable</a:t>
            </a:r>
          </a:p>
          <a:p>
            <a:r>
              <a:rPr lang="en-US" dirty="0" smtClean="0"/>
              <a:t>Pearson realize example 1a, 1b &amp;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8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Get in groups of three or four. Each member of the group will solve four problems of their choice from a provided selection of questions.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There are four levels of problems. Each level has four workable problems, but student’s can only answer one question from level one, two from level 2 and no limit on questions from levels three and 4. </a:t>
            </a:r>
            <a:r>
              <a:rPr lang="en-US" dirty="0" smtClean="0"/>
              <a:t>The levels are worth points different points. Groups with the highest combined total wins a prize.  </a:t>
            </a:r>
          </a:p>
          <a:p>
            <a:r>
              <a:rPr lang="en-US" dirty="0" smtClean="0"/>
              <a:t>This activity objective is for you to be able to solve problems on different DOK levels on function notation standard. </a:t>
            </a:r>
          </a:p>
          <a:p>
            <a:pPr lvl="1"/>
            <a:r>
              <a:rPr lang="en-US" sz="2600" b="1" i="1" dirty="0" smtClean="0">
                <a:solidFill>
                  <a:srgbClr val="FF0000"/>
                </a:solidFill>
              </a:rPr>
              <a:t>Functions are cover 28-50% on your end of course exam/ points ranging from 11-20 per question. “Let’s get it”</a:t>
            </a:r>
            <a:endParaRPr lang="en-US" sz="2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3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5913"/>
            <a:ext cx="10515600" cy="4619625"/>
          </a:xfrm>
        </p:spPr>
        <p:txBody>
          <a:bodyPr>
            <a:normAutofit/>
          </a:bodyPr>
          <a:lstStyle/>
          <a:p>
            <a:r>
              <a:rPr lang="en-US" dirty="0" smtClean="0"/>
              <a:t>Write the following terms using function notation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 = 3x -2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 = 4x + 2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 = 1/2x + 8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 = -10x - 6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7214" y="565964"/>
            <a:ext cx="5305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Level 1 Questions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(1 point each</a:t>
            </a:r>
            <a:r>
              <a:rPr lang="en-US" sz="1600" b="1" i="1" dirty="0" smtClean="0"/>
              <a:t>)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133753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863301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+mn-lt"/>
              </a:rPr>
              <a:t>Level 2 Questions</a:t>
            </a:r>
            <a:br>
              <a:rPr lang="en-US" sz="3200" b="1" dirty="0" smtClean="0">
                <a:latin typeface="+mn-lt"/>
              </a:rPr>
            </a:br>
            <a:r>
              <a:rPr lang="en-US" sz="3200" dirty="0" smtClean="0"/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+mn-lt"/>
              </a:rPr>
              <a:t>(2 points each) </a:t>
            </a:r>
            <a:endParaRPr lang="en-US" sz="24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834166"/>
            <a:ext cx="9613861" cy="4452334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value of the following functions if f(x) is a given value, using substitution.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smtClean="0"/>
              <a:t>f</a:t>
            </a:r>
            <a:r>
              <a:rPr lang="en-US" dirty="0" smtClean="0"/>
              <a:t>(X) = -3; f(-3) = -12x </a:t>
            </a:r>
            <a:r>
              <a:rPr lang="mr-IN" dirty="0" smtClean="0"/>
              <a:t>–</a:t>
            </a:r>
            <a:r>
              <a:rPr lang="en-US" dirty="0" smtClean="0"/>
              <a:t> 7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smtClean="0"/>
              <a:t>f</a:t>
            </a:r>
            <a:r>
              <a:rPr lang="en-US" dirty="0" smtClean="0"/>
              <a:t>(x) = 5; </a:t>
            </a:r>
            <a:r>
              <a:rPr lang="en-US" i="1" dirty="0" smtClean="0"/>
              <a:t>f</a:t>
            </a:r>
            <a:r>
              <a:rPr lang="en-US" dirty="0" smtClean="0"/>
              <a:t>(5) = 3x </a:t>
            </a:r>
            <a:r>
              <a:rPr lang="mr-IN" dirty="0" smtClean="0"/>
              <a:t>–</a:t>
            </a:r>
            <a:r>
              <a:rPr lang="en-US" dirty="0" smtClean="0"/>
              <a:t> 1</a:t>
            </a:r>
          </a:p>
          <a:p>
            <a:r>
              <a:rPr lang="en-US" dirty="0" smtClean="0"/>
              <a:t>Write a linear function for the data in each table.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7133"/>
              </p:ext>
            </p:extLst>
          </p:nvPr>
        </p:nvGraphicFramePr>
        <p:xfrm>
          <a:off x="1385888" y="4167712"/>
          <a:ext cx="431482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137"/>
                <a:gridCol w="719137"/>
                <a:gridCol w="719137"/>
                <a:gridCol w="719137"/>
                <a:gridCol w="719137"/>
                <a:gridCol w="719137"/>
              </a:tblGrid>
              <a:tr h="179614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179614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907199"/>
              </p:ext>
            </p:extLst>
          </p:nvPr>
        </p:nvGraphicFramePr>
        <p:xfrm>
          <a:off x="1385888" y="5227106"/>
          <a:ext cx="431482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137"/>
                <a:gridCol w="719137"/>
                <a:gridCol w="719137"/>
                <a:gridCol w="719137"/>
                <a:gridCol w="719137"/>
                <a:gridCol w="719137"/>
              </a:tblGrid>
              <a:tr h="301428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01428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889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latin typeface="+mn-lt"/>
              </a:rPr>
              <a:t>Level 3 Questions</a:t>
            </a:r>
            <a:br>
              <a:rPr lang="en-US" sz="3200" b="1" dirty="0" smtClean="0">
                <a:latin typeface="+mn-lt"/>
              </a:rPr>
            </a:br>
            <a:r>
              <a:rPr lang="en-US" sz="2700" b="1" i="1" dirty="0" smtClean="0">
                <a:solidFill>
                  <a:srgbClr val="FF0000"/>
                </a:solidFill>
                <a:latin typeface="+mn-lt"/>
              </a:rPr>
              <a:t>(3 points each)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 smtClean="0"/>
                  <a:t>What </a:t>
                </a:r>
                <a:r>
                  <a:rPr lang="en-US" dirty="0" smtClean="0"/>
                  <a:t>is the difference between a linear function and a linear equation? 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if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(a)=5;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(5)=3(a + 2) -1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If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(m)=5;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(5)=1-4(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4. Sketch </a:t>
                </a:r>
                <a:r>
                  <a:rPr lang="en-US" dirty="0"/>
                  <a:t>the graph of </a:t>
                </a:r>
                <a:r>
                  <a:rPr lang="en-US" i="1" dirty="0"/>
                  <a:t>f</a:t>
                </a:r>
                <a:r>
                  <a:rPr lang="en-US" dirty="0"/>
                  <a:t>(x) = 1/2x + 5, draw a table for your </a:t>
                </a:r>
                <a:r>
                  <a:rPr lang="en-US" dirty="0" smtClean="0"/>
                  <a:t>x-and y-values </a:t>
                </a:r>
                <a:r>
                  <a:rPr lang="en-US" dirty="0"/>
                  <a:t>for the function. Where does the function </a:t>
                </a:r>
                <a:r>
                  <a:rPr lang="en-US" dirty="0" smtClean="0"/>
                  <a:t>	cross </a:t>
                </a:r>
                <a:r>
                  <a:rPr lang="en-US" dirty="0"/>
                  <a:t>the </a:t>
                </a:r>
                <a:r>
                  <a:rPr lang="en-US" dirty="0" smtClean="0"/>
                  <a:t>y-axis</a:t>
                </a:r>
                <a:r>
                  <a:rPr lang="en-US" dirty="0"/>
                  <a:t>? </a:t>
                </a:r>
                <a:r>
                  <a:rPr lang="en-US" dirty="0"/>
                  <a:t>Is the sketched line positive or negative.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 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156" t="-5245" b="-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487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Level 4 Questions</a:t>
            </a:r>
            <a:br>
              <a:rPr lang="en-US" sz="3200" b="1" dirty="0" smtClean="0">
                <a:latin typeface="+mn-lt"/>
              </a:rPr>
            </a:br>
            <a:r>
              <a:rPr lang="en-US" sz="2400" b="1" i="1" dirty="0" smtClean="0">
                <a:solidFill>
                  <a:srgbClr val="FF0000"/>
                </a:solidFill>
                <a:latin typeface="+mn-lt"/>
              </a:rPr>
              <a:t>(4 points each)</a:t>
            </a:r>
            <a:endParaRPr lang="en-US" sz="24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Consider the functions </a:t>
            </a:r>
            <a:r>
              <a:rPr lang="en-US" i="1" dirty="0" smtClean="0"/>
              <a:t>g</a:t>
            </a:r>
            <a:r>
              <a:rPr lang="en-US" dirty="0" smtClean="0"/>
              <a:t>(x) = 2x + 1 and </a:t>
            </a:r>
            <a:r>
              <a:rPr lang="en-US" i="1" dirty="0" smtClean="0"/>
              <a:t>h</a:t>
            </a:r>
            <a:r>
              <a:rPr lang="en-US" dirty="0" smtClean="0"/>
              <a:t>(x) = 2x + 2 with a domain of 0&lt;x&lt;5 (x is greater than zero, but less than 5).How do the ranges compare between the two functions without graphing or evaluating the two functions? 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Give a real-world example of a function that is linear and one that is not linear. </a:t>
            </a:r>
            <a:r>
              <a:rPr lang="en-US" dirty="0" smtClean="0"/>
              <a:t>Explain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function models the height of the periscope lens at time </a:t>
            </a:r>
            <a:r>
              <a:rPr lang="en-US" i="1" dirty="0"/>
              <a:t>t. </a:t>
            </a:r>
            <a:r>
              <a:rPr lang="en-US" dirty="0"/>
              <a:t>The periscope starts ascending for 22 seconds gaining 6 inches per second and reached a maximum height of 24 inches above the surface. </a:t>
            </a:r>
            <a:r>
              <a:rPr lang="en-US" dirty="0" smtClean="0"/>
              <a:t>Write the function for the maximum height of the lens. </a:t>
            </a: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4932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3405</TotalTime>
  <Words>676</Words>
  <Application>Microsoft Macintosh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Cambria Math</vt:lpstr>
      <vt:lpstr>Mangal</vt:lpstr>
      <vt:lpstr>Trebuchet MS</vt:lpstr>
      <vt:lpstr>Arial</vt:lpstr>
      <vt:lpstr>Berlin</vt:lpstr>
      <vt:lpstr>Linear Functions</vt:lpstr>
      <vt:lpstr>Do Now</vt:lpstr>
      <vt:lpstr>Objective WRITE IN YOUR NOTES PLEASE Functions are cover 28-50% on your end of course exam/ points ranging from 11-20 per question. “Let’s get it” </vt:lpstr>
      <vt:lpstr>What is function notation and when would you use it? </vt:lpstr>
      <vt:lpstr>Group Activity</vt:lpstr>
      <vt:lpstr>PowerPoint Presentation</vt:lpstr>
      <vt:lpstr>Level 2 Questions  (2 points each) </vt:lpstr>
      <vt:lpstr>Level 3 Questions (3 points each) </vt:lpstr>
      <vt:lpstr>Level 4 Questions (4 points each)</vt:lpstr>
      <vt:lpstr>Level 4 continued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Functions</dc:title>
  <dc:creator>Tameka Wiggins</dc:creator>
  <cp:lastModifiedBy>Tameka Wiggins</cp:lastModifiedBy>
  <cp:revision>32</cp:revision>
  <dcterms:created xsi:type="dcterms:W3CDTF">2017-11-10T16:41:48Z</dcterms:created>
  <dcterms:modified xsi:type="dcterms:W3CDTF">2017-11-13T02:01:38Z</dcterms:modified>
</cp:coreProperties>
</file>