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AC2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493563-4592-4A33-96C1-1845808FF741}" type="datetimeFigureOut">
              <a:rPr lang="en-GB" smtClean="0"/>
              <a:pPr/>
              <a:t>13/07/2011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6393-96D4-495D-9DFB-AB79ABCF69E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8733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0666-0CDF-4B09-802A-F8B70A27BF5D}" type="datetimeFigureOut">
              <a:rPr lang="en-GB" smtClean="0"/>
              <a:pPr/>
              <a:t>13/07/2011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9826-3CC8-4F57-BD09-22E6574C6ED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28379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0666-0CDF-4B09-802A-F8B70A27BF5D}" type="datetimeFigureOut">
              <a:rPr lang="en-GB" smtClean="0"/>
              <a:pPr/>
              <a:t>13/07/2011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9826-3CC8-4F57-BD09-22E6574C6ED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92830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0666-0CDF-4B09-802A-F8B70A27BF5D}" type="datetimeFigureOut">
              <a:rPr lang="en-GB" smtClean="0"/>
              <a:pPr/>
              <a:t>13/07/2011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9826-3CC8-4F57-BD09-22E6574C6ED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30576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0666-0CDF-4B09-802A-F8B70A27BF5D}" type="datetimeFigureOut">
              <a:rPr lang="en-GB" smtClean="0"/>
              <a:pPr/>
              <a:t>13/07/2011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9826-3CC8-4F57-BD09-22E6574C6ED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43501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0666-0CDF-4B09-802A-F8B70A27BF5D}" type="datetimeFigureOut">
              <a:rPr lang="en-GB" smtClean="0"/>
              <a:pPr/>
              <a:t>13/07/2011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9826-3CC8-4F57-BD09-22E6574C6ED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90439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0666-0CDF-4B09-802A-F8B70A27BF5D}" type="datetimeFigureOut">
              <a:rPr lang="en-GB" smtClean="0"/>
              <a:pPr/>
              <a:t>13/07/2011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9826-3CC8-4F57-BD09-22E6574C6ED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82900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0666-0CDF-4B09-802A-F8B70A27BF5D}" type="datetimeFigureOut">
              <a:rPr lang="en-GB" smtClean="0"/>
              <a:pPr/>
              <a:t>13/07/2011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9826-3CC8-4F57-BD09-22E6574C6ED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64962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0666-0CDF-4B09-802A-F8B70A27BF5D}" type="datetimeFigureOut">
              <a:rPr lang="en-GB" smtClean="0"/>
              <a:pPr/>
              <a:t>13/07/2011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9826-3CC8-4F57-BD09-22E6574C6ED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62258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0666-0CDF-4B09-802A-F8B70A27BF5D}" type="datetimeFigureOut">
              <a:rPr lang="en-GB" smtClean="0"/>
              <a:pPr/>
              <a:t>13/07/2011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9826-3CC8-4F57-BD09-22E6574C6ED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18713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0666-0CDF-4B09-802A-F8B70A27BF5D}" type="datetimeFigureOut">
              <a:rPr lang="en-GB" smtClean="0"/>
              <a:pPr/>
              <a:t>13/07/2011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9826-3CC8-4F57-BD09-22E6574C6ED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59698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0666-0CDF-4B09-802A-F8B70A27BF5D}" type="datetimeFigureOut">
              <a:rPr lang="en-GB" smtClean="0"/>
              <a:pPr/>
              <a:t>13/07/2011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9826-3CC8-4F57-BD09-22E6574C6ED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30975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10666-0CDF-4B09-802A-F8B70A27BF5D}" type="datetimeFigureOut">
              <a:rPr lang="en-GB" smtClean="0"/>
              <a:pPr/>
              <a:t>13/07/2011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09826-3CC8-4F57-BD09-22E6574C6ED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43580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Calculating percentages using a calculator (level 5)</a:t>
            </a:r>
            <a:endParaRPr lang="en-GB" sz="36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Extension – calculating percentage increase and decrease (level 6)</a:t>
            </a:r>
            <a:endParaRPr lang="en-GB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224" y="116632"/>
            <a:ext cx="2133600" cy="365125"/>
          </a:xfrm>
        </p:spPr>
        <p:txBody>
          <a:bodyPr/>
          <a:lstStyle/>
          <a:p>
            <a:fld id="{0BA0051B-A317-489D-8F27-E826B48C7433}" type="datetime1">
              <a:rPr lang="en-GB" sz="2800" b="1" smtClean="0">
                <a:ln>
                  <a:solidFill>
                    <a:srgbClr val="7030A0"/>
                  </a:solidFill>
                </a:ln>
              </a:rPr>
              <a:pPr/>
              <a:t>13/07/2011</a:t>
            </a:fld>
            <a:endParaRPr lang="en-GB" sz="2800" b="1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46759" y="764704"/>
            <a:ext cx="3650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en-US" sz="54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Percentages</a:t>
            </a:r>
            <a:endParaRPr lang="en-US" sz="5400" b="1" u="sng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97247" y="1051680"/>
            <a:ext cx="333745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%</a:t>
            </a:r>
            <a:endParaRPr lang="en-US" sz="1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13014" y="1074222"/>
            <a:ext cx="333745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%</a:t>
            </a:r>
            <a:endParaRPr lang="en-US" sz="1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103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347864" y="1700808"/>
            <a:ext cx="2664296" cy="2520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1403648" y="2492896"/>
            <a:ext cx="1944216" cy="21602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4" idx="1"/>
          </p:cNvCxnSpPr>
          <p:nvPr/>
        </p:nvCxnSpPr>
        <p:spPr>
          <a:xfrm flipH="1" flipV="1">
            <a:off x="2915816" y="1052736"/>
            <a:ext cx="822225" cy="101715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979988" y="3128392"/>
            <a:ext cx="2088232" cy="64807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364088" y="3941440"/>
            <a:ext cx="1800200" cy="150378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491880" y="4027264"/>
            <a:ext cx="504056" cy="192744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364088" y="1340768"/>
            <a:ext cx="1800200" cy="67347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83069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3890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052736"/>
            <a:ext cx="2159566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C00000"/>
                </a:solidFill>
              </a:rPr>
              <a:t>36% of 400 = </a:t>
            </a:r>
          </a:p>
          <a:p>
            <a:endParaRPr lang="en-GB" sz="2800" dirty="0">
              <a:solidFill>
                <a:srgbClr val="C00000"/>
              </a:solidFill>
            </a:endParaRPr>
          </a:p>
          <a:p>
            <a:r>
              <a:rPr lang="en-GB" sz="2800" dirty="0" smtClean="0">
                <a:solidFill>
                  <a:srgbClr val="C00000"/>
                </a:solidFill>
              </a:rPr>
              <a:t>40% of 80 = </a:t>
            </a:r>
          </a:p>
          <a:p>
            <a:endParaRPr lang="en-GB" sz="2800" dirty="0">
              <a:solidFill>
                <a:srgbClr val="C00000"/>
              </a:solidFill>
            </a:endParaRPr>
          </a:p>
          <a:p>
            <a:r>
              <a:rPr lang="en-GB" sz="2800" dirty="0" smtClean="0">
                <a:solidFill>
                  <a:srgbClr val="C00000"/>
                </a:solidFill>
              </a:rPr>
              <a:t>12% of 240 = </a:t>
            </a:r>
          </a:p>
          <a:p>
            <a:endParaRPr lang="en-GB" sz="2800" dirty="0">
              <a:solidFill>
                <a:srgbClr val="C00000"/>
              </a:solidFill>
            </a:endParaRPr>
          </a:p>
          <a:p>
            <a:r>
              <a:rPr lang="en-GB" sz="2800" dirty="0" smtClean="0">
                <a:solidFill>
                  <a:srgbClr val="C00000"/>
                </a:solidFill>
              </a:rPr>
              <a:t>36% of 88 = </a:t>
            </a:r>
          </a:p>
          <a:p>
            <a:endParaRPr lang="en-GB" sz="2800" dirty="0">
              <a:solidFill>
                <a:srgbClr val="C00000"/>
              </a:solidFill>
            </a:endParaRPr>
          </a:p>
          <a:p>
            <a:r>
              <a:rPr lang="en-GB" sz="2800" dirty="0" smtClean="0">
                <a:solidFill>
                  <a:srgbClr val="C00000"/>
                </a:solidFill>
              </a:rPr>
              <a:t>100% of 66 = </a:t>
            </a:r>
          </a:p>
          <a:p>
            <a:endParaRPr lang="en-GB" sz="2800" dirty="0">
              <a:solidFill>
                <a:srgbClr val="C00000"/>
              </a:solidFill>
            </a:endParaRPr>
          </a:p>
          <a:p>
            <a:r>
              <a:rPr lang="en-GB" sz="2800" dirty="0" smtClean="0">
                <a:solidFill>
                  <a:srgbClr val="C00000"/>
                </a:solidFill>
              </a:rPr>
              <a:t>125% of 50 = </a:t>
            </a:r>
            <a:endParaRPr lang="en-GB" sz="28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7824" y="1033572"/>
            <a:ext cx="1007007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144</a:t>
            </a:r>
          </a:p>
          <a:p>
            <a:endParaRPr lang="en-GB" sz="2800" b="1" dirty="0"/>
          </a:p>
          <a:p>
            <a:r>
              <a:rPr lang="en-GB" sz="2800" b="1" dirty="0" smtClean="0"/>
              <a:t>32</a:t>
            </a:r>
          </a:p>
          <a:p>
            <a:endParaRPr lang="en-GB" sz="2800" b="1" dirty="0"/>
          </a:p>
          <a:p>
            <a:r>
              <a:rPr lang="en-GB" sz="2800" b="1" dirty="0" smtClean="0"/>
              <a:t>28.8</a:t>
            </a:r>
          </a:p>
          <a:p>
            <a:endParaRPr lang="en-GB" sz="2800" b="1" dirty="0"/>
          </a:p>
          <a:p>
            <a:r>
              <a:rPr lang="en-GB" sz="2800" b="1" dirty="0" smtClean="0"/>
              <a:t>31.68</a:t>
            </a:r>
          </a:p>
          <a:p>
            <a:endParaRPr lang="en-GB" sz="2800" b="1" dirty="0"/>
          </a:p>
          <a:p>
            <a:r>
              <a:rPr lang="en-GB" sz="2800" b="1" dirty="0" smtClean="0"/>
              <a:t>66</a:t>
            </a:r>
          </a:p>
          <a:p>
            <a:endParaRPr lang="en-GB" sz="2800" b="1" dirty="0"/>
          </a:p>
          <a:p>
            <a:r>
              <a:rPr lang="en-GB" sz="2800" b="1" dirty="0" smtClean="0"/>
              <a:t>62.5</a:t>
            </a:r>
            <a:endParaRPr lang="en-GB" sz="28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3824" b="99118" l="0" r="100000">
                        <a14:backgroundMark x1="11176" y1="59412" x2="11176" y2="59412"/>
                        <a14:backgroundMark x1="81176" y1="74412" x2="81176" y2="74412"/>
                        <a14:backgroundMark x1="77647" y1="53529" x2="77647" y2="53529"/>
                        <a14:backgroundMark x1="66765" y1="45882" x2="66765" y2="45882"/>
                        <a14:backgroundMark x1="57353" y1="66176" x2="57353" y2="66176"/>
                        <a14:backgroundMark x1="64118" y1="70882" x2="64118" y2="70882"/>
                        <a14:backgroundMark x1="31176" y1="52941" x2="31176" y2="52941"/>
                        <a14:backgroundMark x1="8824" y1="48235" x2="8824" y2="4823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48680"/>
            <a:ext cx="3238500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1661471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2700209"/>
            <a:ext cx="2944811" cy="851297"/>
          </a:xfrm>
          <a:prstGeom prst="round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rgbClr val="C00000"/>
                </a:solidFill>
              </a:rPr>
              <a:t>28% of 400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79712" y="4356393"/>
            <a:ext cx="36247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C000"/>
                </a:solidFill>
              </a:rPr>
              <a:t>33% of 30</a:t>
            </a:r>
            <a:endParaRPr lang="en-GB" sz="66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5940569"/>
            <a:ext cx="18549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14AC2D"/>
                </a:solidFill>
              </a:rPr>
              <a:t>70% of 28</a:t>
            </a:r>
            <a:endParaRPr lang="en-GB" sz="32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14AC2D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8024" y="3223429"/>
            <a:ext cx="26613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00"/>
                </a:solidFill>
              </a:rPr>
              <a:t>2% </a:t>
            </a:r>
            <a:r>
              <a:rPr lang="en-GB" sz="5400" b="1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00"/>
                </a:solidFill>
              </a:rPr>
              <a:t>of 280</a:t>
            </a:r>
            <a:endParaRPr lang="en-GB" sz="5400" b="1" dirty="0"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7251" y="260648"/>
            <a:ext cx="8329523" cy="88326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Arrange the following values from lowest to highest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49825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1846" y="5095146"/>
            <a:ext cx="4234044" cy="851297"/>
          </a:xfrm>
          <a:prstGeom prst="round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rgbClr val="C00000"/>
                </a:solidFill>
              </a:rPr>
              <a:t>28% of 400 = 112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28924" y="3145890"/>
            <a:ext cx="551304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C000"/>
                </a:solidFill>
              </a:rPr>
              <a:t>33% of 30 = 9.9</a:t>
            </a:r>
            <a:endParaRPr lang="en-GB" sz="66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13992" y="4510371"/>
            <a:ext cx="29803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14AC2D"/>
                </a:solidFill>
              </a:rPr>
              <a:t>70% of 28 = 19.6</a:t>
            </a:r>
            <a:endParaRPr lang="en-GB" sz="32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14AC2D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38186" y="2060848"/>
            <a:ext cx="42066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00"/>
                </a:solidFill>
              </a:rPr>
              <a:t>2% </a:t>
            </a:r>
            <a:r>
              <a:rPr lang="en-GB" sz="5400" b="1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00"/>
                </a:solidFill>
              </a:rPr>
              <a:t>of 280 = 5.6</a:t>
            </a:r>
            <a:endParaRPr lang="en-GB" sz="5400" b="1" dirty="0"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7251" y="260648"/>
            <a:ext cx="8329523" cy="88326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Arrange the following values from lowest to highest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19179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07251" y="260648"/>
            <a:ext cx="8329523" cy="88326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algn="ctr"/>
            <a:r>
              <a:rPr lang="en-US" sz="2800" b="1" cap="none" spc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Homework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7251" y="1916832"/>
            <a:ext cx="514212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00"/>
                </a:solidFill>
              </a:rPr>
              <a:t>Complete worksheet on percentages (level 5-6)</a:t>
            </a:r>
          </a:p>
          <a:p>
            <a:endParaRPr lang="en-GB" sz="8000" b="1" dirty="0"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94358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6512" y="-27384"/>
            <a:ext cx="460851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Homework (due in </a:t>
            </a:r>
            <a:r>
              <a:rPr lang="en-GB" b="1" u="sng" dirty="0" smtClean="0"/>
              <a:t>________</a:t>
            </a:r>
            <a:r>
              <a:rPr lang="en-GB" b="1" u="sng" dirty="0" smtClean="0"/>
              <a:t>)</a:t>
            </a:r>
            <a:endParaRPr lang="en-GB" b="1" u="sng" dirty="0" smtClean="0"/>
          </a:p>
          <a:p>
            <a:r>
              <a:rPr lang="en-GB" b="1" u="sng" dirty="0" smtClean="0"/>
              <a:t>Name:________________</a:t>
            </a:r>
          </a:p>
          <a:p>
            <a:endParaRPr lang="en-GB" dirty="0" smtClean="0"/>
          </a:p>
          <a:p>
            <a:r>
              <a:rPr lang="en-GB" dirty="0" smtClean="0"/>
              <a:t>Calculate the following percentages:</a:t>
            </a:r>
          </a:p>
          <a:p>
            <a:r>
              <a:rPr lang="en-GB" i="1" dirty="0" smtClean="0"/>
              <a:t>(give your answer to 2 </a:t>
            </a:r>
            <a:r>
              <a:rPr lang="en-GB" i="1" dirty="0" err="1" smtClean="0"/>
              <a:t>dp</a:t>
            </a:r>
            <a:r>
              <a:rPr lang="en-GB" i="1" dirty="0" smtClean="0"/>
              <a:t>)</a:t>
            </a:r>
          </a:p>
          <a:p>
            <a:pPr marL="342900" indent="-342900">
              <a:buAutoNum type="arabicPeriod"/>
            </a:pPr>
            <a:endParaRPr lang="en-GB" dirty="0" smtClean="0"/>
          </a:p>
          <a:p>
            <a:pPr marL="342900" indent="-342900">
              <a:buAutoNum type="arabicPeriod"/>
            </a:pPr>
            <a:r>
              <a:rPr lang="en-GB" b="1" dirty="0" smtClean="0"/>
              <a:t>28% of 70</a:t>
            </a:r>
          </a:p>
          <a:p>
            <a:pPr marL="342900" indent="-342900">
              <a:buAutoNum type="arabicPeriod"/>
            </a:pPr>
            <a:endParaRPr lang="en-GB" b="1" dirty="0" smtClean="0"/>
          </a:p>
          <a:p>
            <a:pPr marL="342900" indent="-342900">
              <a:buAutoNum type="arabicPeriod"/>
            </a:pPr>
            <a:r>
              <a:rPr lang="en-GB" b="1" dirty="0" smtClean="0"/>
              <a:t>33% of 12</a:t>
            </a:r>
          </a:p>
          <a:p>
            <a:pPr marL="342900" indent="-342900">
              <a:buAutoNum type="arabicPeriod"/>
            </a:pPr>
            <a:endParaRPr lang="en-GB" b="1" dirty="0" smtClean="0"/>
          </a:p>
          <a:p>
            <a:pPr marL="342900" indent="-342900">
              <a:buAutoNum type="arabicPeriod"/>
            </a:pPr>
            <a:r>
              <a:rPr lang="en-GB" b="1" dirty="0" smtClean="0"/>
              <a:t>25% of 40</a:t>
            </a:r>
          </a:p>
          <a:p>
            <a:pPr marL="342900" indent="-342900">
              <a:buAutoNum type="arabicPeriod"/>
            </a:pPr>
            <a:endParaRPr lang="en-GB" b="1" dirty="0" smtClean="0"/>
          </a:p>
          <a:p>
            <a:pPr marL="342900" indent="-342900">
              <a:buAutoNum type="arabicPeriod"/>
            </a:pPr>
            <a:r>
              <a:rPr lang="en-GB" b="1" dirty="0" smtClean="0"/>
              <a:t>55% of 80</a:t>
            </a:r>
          </a:p>
          <a:p>
            <a:pPr marL="342900" indent="-342900">
              <a:buAutoNum type="arabicPeriod"/>
            </a:pPr>
            <a:endParaRPr lang="en-GB" b="1" dirty="0" smtClean="0"/>
          </a:p>
          <a:p>
            <a:pPr marL="342900" indent="-342900">
              <a:buAutoNum type="arabicPeriod"/>
            </a:pPr>
            <a:r>
              <a:rPr lang="en-GB" b="1" dirty="0" smtClean="0"/>
              <a:t>99% of 200</a:t>
            </a:r>
          </a:p>
          <a:p>
            <a:pPr marL="342900" indent="-342900">
              <a:buAutoNum type="arabicPeriod"/>
            </a:pPr>
            <a:endParaRPr lang="en-GB" b="1" dirty="0" smtClean="0"/>
          </a:p>
          <a:p>
            <a:pPr marL="342900" indent="-342900">
              <a:buAutoNum type="arabicPeriod"/>
            </a:pPr>
            <a:r>
              <a:rPr lang="en-GB" b="1" dirty="0" smtClean="0"/>
              <a:t>120% of 50</a:t>
            </a:r>
          </a:p>
          <a:p>
            <a:pPr marL="342900" indent="-342900">
              <a:buAutoNum type="arabicPeriod"/>
            </a:pPr>
            <a:endParaRPr lang="en-GB" b="1" dirty="0" smtClean="0"/>
          </a:p>
          <a:p>
            <a:pPr marL="342900" indent="-342900"/>
            <a:r>
              <a:rPr lang="en-GB" dirty="0" smtClean="0"/>
              <a:t>Calculating the value of the following arrange </a:t>
            </a:r>
          </a:p>
          <a:p>
            <a:pPr marL="342900" indent="-342900"/>
            <a:r>
              <a:rPr lang="en-GB" dirty="0" smtClean="0"/>
              <a:t>them in order of size from lowest to highest.</a:t>
            </a:r>
          </a:p>
          <a:p>
            <a:pPr marL="342900" indent="-342900"/>
            <a:r>
              <a:rPr lang="en-GB" b="1" i="1" dirty="0" smtClean="0"/>
              <a:t>75% of 180</a:t>
            </a:r>
          </a:p>
          <a:p>
            <a:pPr marL="342900" indent="-342900"/>
            <a:r>
              <a:rPr lang="en-GB" b="1" i="1" dirty="0" smtClean="0"/>
              <a:t>70% of 170</a:t>
            </a:r>
          </a:p>
          <a:p>
            <a:pPr marL="342900" indent="-342900"/>
            <a:r>
              <a:rPr lang="en-GB" b="1" i="1" dirty="0" smtClean="0"/>
              <a:t>80% of 175</a:t>
            </a:r>
          </a:p>
          <a:p>
            <a:pPr marL="342900" indent="-342900"/>
            <a:r>
              <a:rPr lang="en-GB" b="1" i="1" dirty="0" smtClean="0"/>
              <a:t>82% of 160</a:t>
            </a:r>
            <a:endParaRPr lang="en-GB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716016" y="-9972"/>
            <a:ext cx="460851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Homework (due in </a:t>
            </a:r>
            <a:r>
              <a:rPr lang="en-GB" b="1" u="sng" dirty="0" smtClean="0"/>
              <a:t>_________)</a:t>
            </a:r>
            <a:endParaRPr lang="en-GB" b="1" u="sng" dirty="0" smtClean="0"/>
          </a:p>
          <a:p>
            <a:r>
              <a:rPr lang="en-GB" b="1" u="sng" dirty="0" smtClean="0"/>
              <a:t>Name:________________</a:t>
            </a:r>
          </a:p>
          <a:p>
            <a:endParaRPr lang="en-GB" dirty="0" smtClean="0"/>
          </a:p>
          <a:p>
            <a:r>
              <a:rPr lang="en-GB" dirty="0" smtClean="0"/>
              <a:t>Calculate the following percentages:</a:t>
            </a:r>
          </a:p>
          <a:p>
            <a:r>
              <a:rPr lang="en-GB" i="1" dirty="0" smtClean="0"/>
              <a:t>(give your answer to 2 </a:t>
            </a:r>
            <a:r>
              <a:rPr lang="en-GB" i="1" dirty="0" err="1" smtClean="0"/>
              <a:t>dp</a:t>
            </a:r>
            <a:r>
              <a:rPr lang="en-GB" i="1" dirty="0" smtClean="0"/>
              <a:t>)</a:t>
            </a:r>
          </a:p>
          <a:p>
            <a:pPr marL="342900" indent="-342900">
              <a:buAutoNum type="arabicPeriod"/>
            </a:pPr>
            <a:endParaRPr lang="en-GB" dirty="0" smtClean="0"/>
          </a:p>
          <a:p>
            <a:pPr marL="342900" indent="-342900">
              <a:buAutoNum type="arabicPeriod"/>
            </a:pPr>
            <a:r>
              <a:rPr lang="en-GB" b="1" dirty="0" smtClean="0"/>
              <a:t>28% of 70</a:t>
            </a:r>
          </a:p>
          <a:p>
            <a:pPr marL="342900" indent="-342900">
              <a:buAutoNum type="arabicPeriod"/>
            </a:pPr>
            <a:endParaRPr lang="en-GB" b="1" dirty="0" smtClean="0"/>
          </a:p>
          <a:p>
            <a:pPr marL="342900" indent="-342900">
              <a:buAutoNum type="arabicPeriod"/>
            </a:pPr>
            <a:r>
              <a:rPr lang="en-GB" b="1" dirty="0" smtClean="0"/>
              <a:t>33% of 12</a:t>
            </a:r>
          </a:p>
          <a:p>
            <a:pPr marL="342900" indent="-342900">
              <a:buAutoNum type="arabicPeriod"/>
            </a:pPr>
            <a:endParaRPr lang="en-GB" b="1" dirty="0" smtClean="0"/>
          </a:p>
          <a:p>
            <a:pPr marL="342900" indent="-342900">
              <a:buAutoNum type="arabicPeriod"/>
            </a:pPr>
            <a:r>
              <a:rPr lang="en-GB" b="1" dirty="0" smtClean="0"/>
              <a:t>25% of 40</a:t>
            </a:r>
          </a:p>
          <a:p>
            <a:pPr marL="342900" indent="-342900">
              <a:buAutoNum type="arabicPeriod"/>
            </a:pPr>
            <a:endParaRPr lang="en-GB" b="1" dirty="0" smtClean="0"/>
          </a:p>
          <a:p>
            <a:pPr marL="342900" indent="-342900">
              <a:buAutoNum type="arabicPeriod"/>
            </a:pPr>
            <a:r>
              <a:rPr lang="en-GB" b="1" dirty="0" smtClean="0"/>
              <a:t>55% of 80</a:t>
            </a:r>
          </a:p>
          <a:p>
            <a:pPr marL="342900" indent="-342900">
              <a:buAutoNum type="arabicPeriod"/>
            </a:pPr>
            <a:endParaRPr lang="en-GB" b="1" dirty="0" smtClean="0"/>
          </a:p>
          <a:p>
            <a:pPr marL="342900" indent="-342900">
              <a:buAutoNum type="arabicPeriod"/>
            </a:pPr>
            <a:r>
              <a:rPr lang="en-GB" b="1" dirty="0" smtClean="0"/>
              <a:t>99% of 200</a:t>
            </a:r>
          </a:p>
          <a:p>
            <a:pPr marL="342900" indent="-342900">
              <a:buAutoNum type="arabicPeriod"/>
            </a:pPr>
            <a:endParaRPr lang="en-GB" b="1" dirty="0" smtClean="0"/>
          </a:p>
          <a:p>
            <a:pPr marL="342900" indent="-342900">
              <a:buAutoNum type="arabicPeriod"/>
            </a:pPr>
            <a:r>
              <a:rPr lang="en-GB" b="1" dirty="0" smtClean="0"/>
              <a:t>120% of 50</a:t>
            </a:r>
          </a:p>
          <a:p>
            <a:pPr marL="342900" indent="-342900">
              <a:buAutoNum type="arabicPeriod"/>
            </a:pPr>
            <a:endParaRPr lang="en-GB" b="1" dirty="0" smtClean="0"/>
          </a:p>
          <a:p>
            <a:pPr marL="342900" indent="-342900"/>
            <a:r>
              <a:rPr lang="en-GB" dirty="0" smtClean="0"/>
              <a:t>Calculating the value of the following arrange </a:t>
            </a:r>
          </a:p>
          <a:p>
            <a:pPr marL="342900" indent="-342900"/>
            <a:r>
              <a:rPr lang="en-GB" dirty="0" smtClean="0"/>
              <a:t>them in order of size from lowest to highest.</a:t>
            </a:r>
          </a:p>
          <a:p>
            <a:pPr marL="342900" indent="-342900"/>
            <a:r>
              <a:rPr lang="en-GB" b="1" i="1" dirty="0" smtClean="0"/>
              <a:t>75% of 180</a:t>
            </a:r>
          </a:p>
          <a:p>
            <a:pPr marL="342900" indent="-342900"/>
            <a:r>
              <a:rPr lang="en-GB" b="1" i="1" dirty="0" smtClean="0"/>
              <a:t>70% of 170</a:t>
            </a:r>
          </a:p>
          <a:p>
            <a:pPr marL="342900" indent="-342900"/>
            <a:r>
              <a:rPr lang="en-GB" b="1" i="1" dirty="0" smtClean="0"/>
              <a:t>80% of 175</a:t>
            </a:r>
          </a:p>
          <a:p>
            <a:pPr marL="342900" indent="-342900"/>
            <a:r>
              <a:rPr lang="en-GB" b="1" i="1" dirty="0" smtClean="0"/>
              <a:t>82% of 160</a:t>
            </a:r>
            <a:endParaRPr lang="en-GB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279</Words>
  <Application>Microsoft Office PowerPoint</Application>
  <PresentationFormat>On-screen Show (4:3)</PresentationFormat>
  <Paragraphs>88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Calculating percentages using a calculator (level 5)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Calculating percentages using a calculator (level 4)</dc:title>
  <dc:creator>Robert</dc:creator>
  <cp:lastModifiedBy>robert</cp:lastModifiedBy>
  <cp:revision>11</cp:revision>
  <dcterms:created xsi:type="dcterms:W3CDTF">2011-06-27T18:31:35Z</dcterms:created>
  <dcterms:modified xsi:type="dcterms:W3CDTF">2011-07-13T08:24:06Z</dcterms:modified>
</cp:coreProperties>
</file>