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>
        <p:scale>
          <a:sx n="43" d="100"/>
          <a:sy n="43" d="100"/>
        </p:scale>
        <p:origin x="1576" y="6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12/29/2020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12/29/2020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accent1"/>
          </a:soli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20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8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6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eb.microsoftstream.com/video/99f7eb6a-373b-431f-bac1-804eed53e12d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eb.microsoftstream.com/video/a39d313e-9f18-440f-9a36-49133ac4df4b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eb.microsoftstream.com/video/f8f126f8-4328-4c8d-b5c3-740d55637e19" TargetMode="External"/><Relationship Id="rId2" Type="http://schemas.openxmlformats.org/officeDocument/2006/relationships/hyperlink" Target="https://web.microsoftstream.com/video/4673c80e-9746-4946-96df-a968c4cb7c77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Converting between standard and slope intercept formulas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Algebra with Ms. Wiggins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69528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Standard Form of Equations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3495" y="2128603"/>
            <a:ext cx="6385810" cy="3987384"/>
          </a:xfrm>
        </p:spPr>
      </p:pic>
    </p:spTree>
    <p:extLst>
      <p:ext uri="{BB962C8B-B14F-4D97-AF65-F5344CB8AC3E}">
        <p14:creationId xmlns:p14="http://schemas.microsoft.com/office/powerpoint/2010/main" val="7597445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3967" y="704538"/>
            <a:ext cx="8799226" cy="5086662"/>
          </a:xfrm>
        </p:spPr>
      </p:pic>
    </p:spTree>
    <p:extLst>
      <p:ext uri="{BB962C8B-B14F-4D97-AF65-F5344CB8AC3E}">
        <p14:creationId xmlns:p14="http://schemas.microsoft.com/office/powerpoint/2010/main" val="14671211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919397"/>
          </a:xfrm>
        </p:spPr>
        <p:txBody>
          <a:bodyPr/>
          <a:lstStyle/>
          <a:p>
            <a:r>
              <a:rPr lang="en-US" dirty="0" smtClean="0">
                <a:hlinkClick r:id="rId2"/>
              </a:rPr>
              <a:t>Example Video</a:t>
            </a:r>
            <a:r>
              <a:rPr lang="en-US" dirty="0" smtClean="0"/>
              <a:t> (Watch for problem below)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6" name="Content Placeholder 5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003413816"/>
                  </p:ext>
                </p:extLst>
              </p:nvPr>
            </p:nvGraphicFramePr>
            <p:xfrm>
              <a:off x="1141413" y="1379538"/>
              <a:ext cx="9906000" cy="485637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953000">
                      <a:extLst>
                        <a:ext uri="{9D8B030D-6E8A-4147-A177-3AD203B41FA5}">
                          <a16:colId xmlns:a16="http://schemas.microsoft.com/office/drawing/2014/main" val="1125715923"/>
                        </a:ext>
                      </a:extLst>
                    </a:gridCol>
                    <a:gridCol w="4953000">
                      <a:extLst>
                        <a:ext uri="{9D8B030D-6E8A-4147-A177-3AD203B41FA5}">
                          <a16:colId xmlns:a16="http://schemas.microsoft.com/office/drawing/2014/main" val="3849369502"/>
                        </a:ext>
                      </a:extLst>
                    </a:gridCol>
                  </a:tblGrid>
                  <a:tr h="710309">
                    <a:tc>
                      <a:txBody>
                        <a:bodyPr/>
                        <a:lstStyle/>
                        <a:p>
                          <a:r>
                            <a:rPr lang="en-US" sz="3200" dirty="0" smtClean="0"/>
                            <a:t>2x + 4y = 8</a:t>
                          </a:r>
                          <a:endParaRPr lang="en-US" sz="3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3200" dirty="0" smtClean="0"/>
                            <a:t>Standard form equation</a:t>
                          </a:r>
                          <a:endParaRPr lang="en-US" sz="3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69319954"/>
                      </a:ext>
                    </a:extLst>
                  </a:tr>
                  <a:tr h="1751445">
                    <a:tc>
                      <a:txBody>
                        <a:bodyPr/>
                        <a:lstStyle/>
                        <a:p>
                          <a:r>
                            <a:rPr lang="en-US" sz="3200" dirty="0" smtClean="0"/>
                            <a:t>Step1</a:t>
                          </a:r>
                          <a:r>
                            <a:rPr lang="en-US" sz="3200" baseline="0" dirty="0" smtClean="0"/>
                            <a:t>: subtract 2x from both sides.</a:t>
                          </a:r>
                          <a:endParaRPr lang="en-US" sz="3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3200" dirty="0" smtClean="0"/>
                            <a:t>2x + 4y = 8</a:t>
                          </a:r>
                        </a:p>
                        <a:p>
                          <a:r>
                            <a:rPr lang="en-US" sz="3200" dirty="0" smtClean="0">
                              <a:solidFill>
                                <a:srgbClr val="FF0000"/>
                              </a:solidFill>
                            </a:rPr>
                            <a:t>-2x           -2x</a:t>
                          </a:r>
                        </a:p>
                        <a:p>
                          <a:r>
                            <a:rPr lang="en-US" sz="3200" dirty="0" smtClean="0">
                              <a:solidFill>
                                <a:srgbClr val="FF0000"/>
                              </a:solidFill>
                            </a:rPr>
                            <a:t>Simplify: </a:t>
                          </a:r>
                          <a:r>
                            <a:rPr lang="en-US" sz="3200" dirty="0" smtClean="0">
                              <a:solidFill>
                                <a:schemeClr val="bg1"/>
                              </a:solidFill>
                            </a:rPr>
                            <a:t>4y = -2x + 8</a:t>
                          </a:r>
                          <a:endParaRPr lang="en-US" sz="32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12300208"/>
                      </a:ext>
                    </a:extLst>
                  </a:tr>
                  <a:tr h="1684307">
                    <a:tc>
                      <a:txBody>
                        <a:bodyPr/>
                        <a:lstStyle/>
                        <a:p>
                          <a:r>
                            <a:rPr lang="en-US" sz="3200" dirty="0" smtClean="0"/>
                            <a:t>Step2: divide both sides by 4.</a:t>
                          </a:r>
                          <a:endParaRPr lang="en-US" sz="3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3200" dirty="0" smtClean="0"/>
                            <a:t>4y = -2x + 8</a:t>
                          </a:r>
                          <a:endParaRPr lang="en-US" sz="3200" dirty="0" smtClean="0">
                            <a:solidFill>
                              <a:srgbClr val="FF0000"/>
                            </a:solidFill>
                          </a:endParaRPr>
                        </a:p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320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32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  <m:r>
                                      <a:rPr lang="en-US" sz="32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num>
                                  <m:den>
                                    <m:r>
                                      <a:rPr lang="en-US" sz="32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den>
                                </m:f>
                                <m:r>
                                  <a:rPr lang="en-US" sz="32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= </m:t>
                                </m:r>
                                <m:f>
                                  <m:fPr>
                                    <m:ctrlPr>
                                      <a:rPr lang="en-US" sz="32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32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−2</m:t>
                                    </m:r>
                                    <m:r>
                                      <a:rPr lang="en-US" sz="32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num>
                                  <m:den>
                                    <m:r>
                                      <a:rPr lang="en-US" sz="32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den>
                                </m:f>
                                <m:r>
                                  <a:rPr lang="en-US" sz="32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 + </m:t>
                                </m:r>
                                <m:f>
                                  <m:fPr>
                                    <m:ctrlPr>
                                      <a:rPr lang="en-US" sz="32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32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8</m:t>
                                    </m:r>
                                  </m:num>
                                  <m:den>
                                    <m:r>
                                      <a:rPr lang="en-US" sz="32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3200" dirty="0" smtClean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3105443"/>
                      </a:ext>
                    </a:extLst>
                  </a:tr>
                  <a:tr h="710309">
                    <a:tc>
                      <a:txBody>
                        <a:bodyPr/>
                        <a:lstStyle/>
                        <a:p>
                          <a:r>
                            <a:rPr lang="en-US" sz="3200" dirty="0" smtClean="0"/>
                            <a:t>Simplify</a:t>
                          </a:r>
                          <a:r>
                            <a:rPr lang="en-US" sz="3200" baseline="0" dirty="0" smtClean="0"/>
                            <a:t> Solution: </a:t>
                          </a:r>
                          <a:endParaRPr lang="en-US" sz="3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3200" dirty="0" smtClean="0"/>
                            <a:t>y=</a:t>
                          </a:r>
                          <a:r>
                            <a:rPr lang="en-US" sz="3200" baseline="0" dirty="0" smtClean="0"/>
                            <a:t> -1/2x + 2</a:t>
                          </a:r>
                          <a:endParaRPr lang="en-US" sz="3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77810688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6" name="Content Placeholder 5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003413816"/>
                  </p:ext>
                </p:extLst>
              </p:nvPr>
            </p:nvGraphicFramePr>
            <p:xfrm>
              <a:off x="1141413" y="1379538"/>
              <a:ext cx="9906000" cy="485637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953000">
                      <a:extLst>
                        <a:ext uri="{9D8B030D-6E8A-4147-A177-3AD203B41FA5}">
                          <a16:colId xmlns:a16="http://schemas.microsoft.com/office/drawing/2014/main" val="1125715923"/>
                        </a:ext>
                      </a:extLst>
                    </a:gridCol>
                    <a:gridCol w="4953000">
                      <a:extLst>
                        <a:ext uri="{9D8B030D-6E8A-4147-A177-3AD203B41FA5}">
                          <a16:colId xmlns:a16="http://schemas.microsoft.com/office/drawing/2014/main" val="3849369502"/>
                        </a:ext>
                      </a:extLst>
                    </a:gridCol>
                  </a:tblGrid>
                  <a:tr h="710309">
                    <a:tc>
                      <a:txBody>
                        <a:bodyPr/>
                        <a:lstStyle/>
                        <a:p>
                          <a:r>
                            <a:rPr lang="en-US" sz="3200" dirty="0" smtClean="0"/>
                            <a:t>2x + 4y = 8</a:t>
                          </a:r>
                          <a:endParaRPr lang="en-US" sz="3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3200" dirty="0" smtClean="0"/>
                            <a:t>Standard form equation</a:t>
                          </a:r>
                          <a:endParaRPr lang="en-US" sz="3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69319954"/>
                      </a:ext>
                    </a:extLst>
                  </a:tr>
                  <a:tr h="1751445">
                    <a:tc>
                      <a:txBody>
                        <a:bodyPr/>
                        <a:lstStyle/>
                        <a:p>
                          <a:r>
                            <a:rPr lang="en-US" sz="3200" dirty="0" smtClean="0"/>
                            <a:t>Step1</a:t>
                          </a:r>
                          <a:r>
                            <a:rPr lang="en-US" sz="3200" baseline="0" dirty="0" smtClean="0"/>
                            <a:t>: subtract 2x from both sides.</a:t>
                          </a:r>
                          <a:endParaRPr lang="en-US" sz="3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3200" dirty="0" smtClean="0"/>
                            <a:t>2x + 4y = 8</a:t>
                          </a:r>
                        </a:p>
                        <a:p>
                          <a:r>
                            <a:rPr lang="en-US" sz="3200" dirty="0" smtClean="0">
                              <a:solidFill>
                                <a:srgbClr val="FF0000"/>
                              </a:solidFill>
                            </a:rPr>
                            <a:t>-2x           -2x</a:t>
                          </a:r>
                        </a:p>
                        <a:p>
                          <a:r>
                            <a:rPr lang="en-US" sz="3200" dirty="0" smtClean="0">
                              <a:solidFill>
                                <a:srgbClr val="FF0000"/>
                              </a:solidFill>
                            </a:rPr>
                            <a:t>Simplify: </a:t>
                          </a:r>
                          <a:r>
                            <a:rPr lang="en-US" sz="3200" dirty="0" smtClean="0">
                              <a:solidFill>
                                <a:schemeClr val="bg1"/>
                              </a:solidFill>
                            </a:rPr>
                            <a:t>4y = -2x + 8</a:t>
                          </a:r>
                          <a:endParaRPr lang="en-US" sz="32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12300208"/>
                      </a:ext>
                    </a:extLst>
                  </a:tr>
                  <a:tr h="1684307">
                    <a:tc>
                      <a:txBody>
                        <a:bodyPr/>
                        <a:lstStyle/>
                        <a:p>
                          <a:r>
                            <a:rPr lang="en-US" sz="3200" dirty="0" smtClean="0"/>
                            <a:t>Step2: divide both sides by 4.</a:t>
                          </a:r>
                          <a:endParaRPr lang="en-US" sz="3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123" t="-151087" r="-492" b="-4637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3105443"/>
                      </a:ext>
                    </a:extLst>
                  </a:tr>
                  <a:tr h="710309">
                    <a:tc>
                      <a:txBody>
                        <a:bodyPr/>
                        <a:lstStyle/>
                        <a:p>
                          <a:r>
                            <a:rPr lang="en-US" sz="3200" dirty="0" smtClean="0"/>
                            <a:t>Simplify</a:t>
                          </a:r>
                          <a:r>
                            <a:rPr lang="en-US" sz="3200" baseline="0" dirty="0" smtClean="0"/>
                            <a:t> Solution: </a:t>
                          </a:r>
                          <a:endParaRPr lang="en-US" sz="3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3200" dirty="0" smtClean="0"/>
                            <a:t>y=</a:t>
                          </a:r>
                          <a:r>
                            <a:rPr lang="en-US" sz="3200" baseline="0" dirty="0" smtClean="0"/>
                            <a:t> -1/2x + 2</a:t>
                          </a:r>
                          <a:endParaRPr lang="en-US" sz="3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77810688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6194365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069298"/>
          </a:xfrm>
        </p:spPr>
        <p:txBody>
          <a:bodyPr/>
          <a:lstStyle/>
          <a:p>
            <a:r>
              <a:rPr lang="en-US" dirty="0" smtClean="0"/>
              <a:t>Students Do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1573967"/>
            <a:ext cx="9905998" cy="4217233"/>
          </a:xfrm>
        </p:spPr>
        <p:txBody>
          <a:bodyPr>
            <a:normAutofit/>
          </a:bodyPr>
          <a:lstStyle/>
          <a:p>
            <a:r>
              <a:rPr lang="en-US" sz="3200" dirty="0" smtClean="0"/>
              <a:t>Write the following equations written in standard form in slope intercept form.</a:t>
            </a:r>
          </a:p>
          <a:p>
            <a:r>
              <a:rPr lang="en-US" sz="3200" dirty="0" smtClean="0"/>
              <a:t>1. 5x – 7y = 12</a:t>
            </a:r>
          </a:p>
          <a:p>
            <a:endParaRPr lang="en-US" sz="3200" dirty="0"/>
          </a:p>
          <a:p>
            <a:r>
              <a:rPr lang="en-US" sz="3200" dirty="0" smtClean="0"/>
              <a:t>2. 3x – 9y = -18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9723782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90440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Converting Slope intercept into standard form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685" y="1514008"/>
            <a:ext cx="10762938" cy="4751882"/>
          </a:xfrm>
        </p:spPr>
      </p:pic>
    </p:spTree>
    <p:extLst>
      <p:ext uri="{BB962C8B-B14F-4D97-AF65-F5344CB8AC3E}">
        <p14:creationId xmlns:p14="http://schemas.microsoft.com/office/powerpoint/2010/main" val="1307546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Converting slope intercept into standard form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2293495"/>
            <a:ext cx="2111453" cy="3867462"/>
          </a:xfrm>
        </p:spPr>
        <p:txBody>
          <a:bodyPr/>
          <a:lstStyle/>
          <a:p>
            <a:r>
              <a:rPr lang="en-US" dirty="0" smtClean="0"/>
              <a:t>VIDEO</a:t>
            </a:r>
          </a:p>
          <a:p>
            <a:r>
              <a:rPr lang="en-US" dirty="0" smtClean="0">
                <a:hlinkClick r:id="rId2"/>
              </a:rPr>
              <a:t>WATCH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96725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Students Do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1. y= 1/3x + 2</a:t>
            </a:r>
          </a:p>
          <a:p>
            <a:endParaRPr lang="en-US" dirty="0"/>
          </a:p>
          <a:p>
            <a:r>
              <a:rPr lang="en-US" dirty="0" smtClean="0"/>
              <a:t>2. y= 5/7x + 12/7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83062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Video’s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1. </a:t>
            </a:r>
            <a:r>
              <a:rPr lang="en-US" dirty="0" smtClean="0">
                <a:hlinkClick r:id="rId2"/>
              </a:rPr>
              <a:t>Example 1 Video</a:t>
            </a:r>
            <a:endParaRPr lang="en-US" dirty="0" smtClean="0"/>
          </a:p>
          <a:p>
            <a:r>
              <a:rPr lang="en-US" dirty="0" smtClean="0"/>
              <a:t>2. </a:t>
            </a:r>
            <a:r>
              <a:rPr lang="en-US" dirty="0" smtClean="0">
                <a:hlinkClick r:id="rId3"/>
              </a:rPr>
              <a:t>Example 2 Video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718046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A9E023"/>
      </a:accent1>
      <a:accent2>
        <a:srgbClr val="1FCDB6"/>
      </a:accent2>
      <a:accent3>
        <a:srgbClr val="5F99C9"/>
      </a:accent3>
      <a:accent4>
        <a:srgbClr val="AE65D1"/>
      </a:accent4>
      <a:accent5>
        <a:srgbClr val="D06423"/>
      </a:accent5>
      <a:accent6>
        <a:srgbClr val="DCAB11"/>
      </a:accent6>
      <a:hlink>
        <a:srgbClr val="ADE133"/>
      </a:hlink>
      <a:folHlink>
        <a:srgbClr val="C2EA66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1FEE2289-88FB-467C-9C9A-54F3C85768F0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D1013C2DF0F84098DCD61207EFF510" ma:contentTypeVersion="33" ma:contentTypeDescription="Create a new document." ma:contentTypeScope="" ma:versionID="01989c1ce52210dc89a51104475f9fe7">
  <xsd:schema xmlns:xsd="http://www.w3.org/2001/XMLSchema" xmlns:xs="http://www.w3.org/2001/XMLSchema" xmlns:p="http://schemas.microsoft.com/office/2006/metadata/properties" xmlns:ns3="572e3529-4801-40e4-a55a-aecdb6795a9e" xmlns:ns4="20174e69-234a-4d1a-8d33-1902a407add4" targetNamespace="http://schemas.microsoft.com/office/2006/metadata/properties" ma:root="true" ma:fieldsID="73a877703bc84aac70ca6f87aa82ad92" ns3:_="" ns4:_="">
    <xsd:import namespace="572e3529-4801-40e4-a55a-aecdb6795a9e"/>
    <xsd:import namespace="20174e69-234a-4d1a-8d33-1902a407add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NotebookType" minOccurs="0"/>
                <xsd:element ref="ns3:FolderType" minOccurs="0"/>
                <xsd:element ref="ns3:Owner" minOccurs="0"/>
                <xsd:element ref="ns3:DefaultSectionNames" minOccurs="0"/>
                <xsd:element ref="ns3:Templates" minOccurs="0"/>
                <xsd:element ref="ns3:CultureName" minOccurs="0"/>
                <xsd:element ref="ns3:AppVersion" minOccurs="0"/>
                <xsd:element ref="ns3:Teachers" minOccurs="0"/>
                <xsd:element ref="ns3:Students" minOccurs="0"/>
                <xsd:element ref="ns3:Student_Groups" minOccurs="0"/>
                <xsd:element ref="ns3:Invited_Teachers" minOccurs="0"/>
                <xsd:element ref="ns3:Invited_Students" minOccurs="0"/>
                <xsd:element ref="ns3:Self_Registration_Enabled" minOccurs="0"/>
                <xsd:element ref="ns3:Has_Teacher_Only_SectionGroup" minOccurs="0"/>
                <xsd:element ref="ns3:Is_Collaboration_Space_Locked" minOccurs="0"/>
                <xsd:element ref="ns3:TeamsChannelId" minOccurs="0"/>
                <xsd:element ref="ns3:Math_Settings" minOccurs="0"/>
                <xsd:element ref="ns3:Distribution_Groups" minOccurs="0"/>
                <xsd:element ref="ns3:LMS_Mappings" minOccurs="0"/>
                <xsd:element ref="ns3:IsNotebookLocked" minOccurs="0"/>
                <xsd:element ref="ns3:MediaServiceAutoKeyPoints" minOccurs="0"/>
                <xsd:element ref="ns3:MediaServiceKeyPoints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2e3529-4801-40e4-a55a-aecdb6795a9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2" nillable="true" ma:displayName="MediaServiceLocation" ma:description="" ma:internalName="MediaServiceLocation" ma:readOnly="true">
      <xsd:simpleType>
        <xsd:restriction base="dms:Text"/>
      </xsd:simpleType>
    </xsd:element>
    <xsd:element name="NotebookType" ma:index="16" nillable="true" ma:displayName="Notebook Type" ma:internalName="NotebookType">
      <xsd:simpleType>
        <xsd:restriction base="dms:Text"/>
      </xsd:simpleType>
    </xsd:element>
    <xsd:element name="FolderType" ma:index="17" nillable="true" ma:displayName="Folder Type" ma:internalName="FolderType">
      <xsd:simpleType>
        <xsd:restriction base="dms:Text"/>
      </xsd:simpleType>
    </xsd:element>
    <xsd:element name="Owner" ma:index="18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efaultSectionNames" ma:index="19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20" nillable="true" ma:displayName="Templates" ma:internalName="Templates">
      <xsd:simpleType>
        <xsd:restriction base="dms:Note">
          <xsd:maxLength value="255"/>
        </xsd:restriction>
      </xsd:simpleType>
    </xsd:element>
    <xsd:element name="CultureName" ma:index="21" nillable="true" ma:displayName="Culture Name" ma:internalName="CultureName">
      <xsd:simpleType>
        <xsd:restriction base="dms:Text"/>
      </xsd:simpleType>
    </xsd:element>
    <xsd:element name="AppVersion" ma:index="22" nillable="true" ma:displayName="App Version" ma:internalName="AppVersion">
      <xsd:simpleType>
        <xsd:restriction base="dms:Text"/>
      </xsd:simpleType>
    </xsd:element>
    <xsd:element name="Teachers" ma:index="23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24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25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Teachers" ma:index="26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27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28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29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30" nillable="true" ma:displayName="Is Collaboration Space Locked" ma:internalName="Is_Collaboration_Space_Locked">
      <xsd:simpleType>
        <xsd:restriction base="dms:Boolean"/>
      </xsd:simpleType>
    </xsd:element>
    <xsd:element name="TeamsChannelId" ma:index="31" nillable="true" ma:displayName="Teams Channel Id" ma:internalName="TeamsChannelId">
      <xsd:simpleType>
        <xsd:restriction base="dms:Text"/>
      </xsd:simpleType>
    </xsd:element>
    <xsd:element name="Math_Settings" ma:index="32" nillable="true" ma:displayName="Math Settings" ma:internalName="Math_Settings">
      <xsd:simpleType>
        <xsd:restriction base="dms:Text"/>
      </xsd:simpleType>
    </xsd:element>
    <xsd:element name="Distribution_Groups" ma:index="33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34" nillable="true" ma:displayName="LMS Mappings" ma:internalName="LMS_Mappings">
      <xsd:simpleType>
        <xsd:restriction base="dms:Note">
          <xsd:maxLength value="255"/>
        </xsd:restriction>
      </xsd:simpleType>
    </xsd:element>
    <xsd:element name="IsNotebookLocked" ma:index="35" nillable="true" ma:displayName="Is Notebook Locked" ma:internalName="IsNotebookLocked">
      <xsd:simpleType>
        <xsd:restriction base="dms:Boolean"/>
      </xsd:simpleType>
    </xsd:element>
    <xsd:element name="MediaServiceAutoKeyPoints" ma:index="3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3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3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40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0174e69-234a-4d1a-8d33-1902a407add4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vited_Teachers xmlns="572e3529-4801-40e4-a55a-aecdb6795a9e" xsi:nil="true"/>
    <Invited_Students xmlns="572e3529-4801-40e4-a55a-aecdb6795a9e" xsi:nil="true"/>
    <IsNotebookLocked xmlns="572e3529-4801-40e4-a55a-aecdb6795a9e" xsi:nil="true"/>
    <DefaultSectionNames xmlns="572e3529-4801-40e4-a55a-aecdb6795a9e" xsi:nil="true"/>
    <CultureName xmlns="572e3529-4801-40e4-a55a-aecdb6795a9e" xsi:nil="true"/>
    <Student_Groups xmlns="572e3529-4801-40e4-a55a-aecdb6795a9e">
      <UserInfo>
        <DisplayName/>
        <AccountId xsi:nil="true"/>
        <AccountType/>
      </UserInfo>
    </Student_Groups>
    <Is_Collaboration_Space_Locked xmlns="572e3529-4801-40e4-a55a-aecdb6795a9e" xsi:nil="true"/>
    <Has_Teacher_Only_SectionGroup xmlns="572e3529-4801-40e4-a55a-aecdb6795a9e" xsi:nil="true"/>
    <Math_Settings xmlns="572e3529-4801-40e4-a55a-aecdb6795a9e" xsi:nil="true"/>
    <Students xmlns="572e3529-4801-40e4-a55a-aecdb6795a9e">
      <UserInfo>
        <DisplayName/>
        <AccountId xsi:nil="true"/>
        <AccountType/>
      </UserInfo>
    </Students>
    <AppVersion xmlns="572e3529-4801-40e4-a55a-aecdb6795a9e" xsi:nil="true"/>
    <Self_Registration_Enabled xmlns="572e3529-4801-40e4-a55a-aecdb6795a9e" xsi:nil="true"/>
    <FolderType xmlns="572e3529-4801-40e4-a55a-aecdb6795a9e" xsi:nil="true"/>
    <Distribution_Groups xmlns="572e3529-4801-40e4-a55a-aecdb6795a9e" xsi:nil="true"/>
    <TeamsChannelId xmlns="572e3529-4801-40e4-a55a-aecdb6795a9e" xsi:nil="true"/>
    <Templates xmlns="572e3529-4801-40e4-a55a-aecdb6795a9e" xsi:nil="true"/>
    <NotebookType xmlns="572e3529-4801-40e4-a55a-aecdb6795a9e" xsi:nil="true"/>
    <Teachers xmlns="572e3529-4801-40e4-a55a-aecdb6795a9e">
      <UserInfo>
        <DisplayName/>
        <AccountId xsi:nil="true"/>
        <AccountType/>
      </UserInfo>
    </Teachers>
    <LMS_Mappings xmlns="572e3529-4801-40e4-a55a-aecdb6795a9e" xsi:nil="true"/>
    <Owner xmlns="572e3529-4801-40e4-a55a-aecdb6795a9e">
      <UserInfo>
        <DisplayName/>
        <AccountId xsi:nil="true"/>
        <AccountType/>
      </UserInfo>
    </Owner>
  </documentManagement>
</p:properties>
</file>

<file path=customXml/itemProps1.xml><?xml version="1.0" encoding="utf-8"?>
<ds:datastoreItem xmlns:ds="http://schemas.openxmlformats.org/officeDocument/2006/customXml" ds:itemID="{E5FC4AFE-A394-480A-8C6F-EB228F3916E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72e3529-4801-40e4-a55a-aecdb6795a9e"/>
    <ds:schemaRef ds:uri="20174e69-234a-4d1a-8d33-1902a407add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B798F7C-D0FA-44EC-B1F9-B5A76E69971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2963585-C3AC-4A5D-9096-AF1E52FC4499}">
  <ds:schemaRefs>
    <ds:schemaRef ds:uri="http://schemas.microsoft.com/office/2006/documentManagement/types"/>
    <ds:schemaRef ds:uri="http://schemas.microsoft.com/office/infopath/2007/PartnerControls"/>
    <ds:schemaRef ds:uri="572e3529-4801-40e4-a55a-aecdb6795a9e"/>
    <ds:schemaRef ds:uri="http://purl.org/dc/elements/1.1/"/>
    <ds:schemaRef ds:uri="http://schemas.microsoft.com/office/2006/metadata/properties"/>
    <ds:schemaRef ds:uri="20174e69-234a-4d1a-8d33-1902a407add4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TM03457485[[fn=Mesh]]</Template>
  <TotalTime>114</TotalTime>
  <Words>152</Words>
  <Application>Microsoft Office PowerPoint</Application>
  <PresentationFormat>Widescreen</PresentationFormat>
  <Paragraphs>31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Cambria Math</vt:lpstr>
      <vt:lpstr>Century Gothic</vt:lpstr>
      <vt:lpstr>Mesh</vt:lpstr>
      <vt:lpstr>Converting between standard and slope intercept formulas</vt:lpstr>
      <vt:lpstr>Standard Form of Equations</vt:lpstr>
      <vt:lpstr>PowerPoint Presentation</vt:lpstr>
      <vt:lpstr>Example Video (Watch for problem below)</vt:lpstr>
      <vt:lpstr>Students Do</vt:lpstr>
      <vt:lpstr>Converting Slope intercept into standard form</vt:lpstr>
      <vt:lpstr>Converting slope intercept into standard form</vt:lpstr>
      <vt:lpstr>Students Do</vt:lpstr>
      <vt:lpstr>Example Video’s</vt:lpstr>
    </vt:vector>
  </TitlesOfParts>
  <Company>St. Louis Public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Converting between standard and slope intercept formulas</dc:title>
  <dc:creator>Wiggins, Tameka</dc:creator>
  <cp:lastModifiedBy>Wiggins, Tameka</cp:lastModifiedBy>
  <cp:revision>7</cp:revision>
  <dcterms:created xsi:type="dcterms:W3CDTF">2020-12-29T19:13:09Z</dcterms:created>
  <dcterms:modified xsi:type="dcterms:W3CDTF">2020-12-29T21:07:10Z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0x01010079D1013C2DF0F84098DCD61207EFF510</vt:lpwstr>
  </property>
</Properties>
</file>