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7" r:id="rId8"/>
    <p:sldId id="257" r:id="rId9"/>
    <p:sldId id="260" r:id="rId10"/>
    <p:sldId id="268" r:id="rId11"/>
    <p:sldId id="265" r:id="rId12"/>
    <p:sldId id="266" r:id="rId13"/>
    <p:sldId id="270" r:id="rId14"/>
    <p:sldId id="269" r:id="rId15"/>
    <p:sldId id="261" r:id="rId16"/>
    <p:sldId id="262" r:id="rId17"/>
    <p:sldId id="263" r:id="rId18"/>
    <p:sldId id="264" r:id="rId19"/>
    <p:sldId id="271" r:id="rId20"/>
    <p:sldId id="274" r:id="rId21"/>
    <p:sldId id="272" r:id="rId22"/>
    <p:sldId id="273" r:id="rId23"/>
    <p:sldId id="275" r:id="rId24"/>
    <p:sldId id="276" r:id="rId25"/>
    <p:sldId id="279" r:id="rId26"/>
    <p:sldId id="280" r:id="rId27"/>
    <p:sldId id="281" r:id="rId28"/>
    <p:sldId id="278" r:id="rId29"/>
    <p:sldId id="282" r:id="rId30"/>
    <p:sldId id="283" r:id="rId31"/>
    <p:sldId id="285" r:id="rId32"/>
    <p:sldId id="28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108" y="-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Exponential Functions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Ms</a:t>
            </a:r>
            <a:r>
              <a:rPr lang="en-US"/>
              <a:t>. </a:t>
            </a:r>
            <a:r>
              <a:rPr lang="en-US" dirty="0"/>
              <a:t>Wiggins/Mr</a:t>
            </a:r>
            <a:r>
              <a:rPr lang="en-US"/>
              <a:t>. </a:t>
            </a:r>
            <a:r>
              <a:rPr lang="en-US" dirty="0"/>
              <a:t>Tillitt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158520"/>
          </a:xfrm>
        </p:spPr>
        <p:txBody>
          <a:bodyPr/>
          <a:lstStyle/>
          <a:p>
            <a:r>
              <a:rPr lang="en-US" dirty="0" smtClean="0"/>
              <a:t>Let’s graph the exponential function f(x)=2^x</a:t>
            </a:r>
          </a:p>
          <a:p>
            <a:r>
              <a:rPr lang="en-US" dirty="0" smtClean="0"/>
              <a:t>Step 1: Plug in values 1-4 for x and see what we get out for y-values. 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9683414"/>
              </p:ext>
            </p:extLst>
          </p:nvPr>
        </p:nvGraphicFramePr>
        <p:xfrm>
          <a:off x="1989302" y="4049266"/>
          <a:ext cx="321331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06">
                  <a:extLst>
                    <a:ext uri="{9D8B030D-6E8A-4147-A177-3AD203B41FA5}">
                      <a16:colId xmlns:a16="http://schemas.microsoft.com/office/drawing/2014/main" val="4200084459"/>
                    </a:ext>
                  </a:extLst>
                </a:gridCol>
                <a:gridCol w="1071106">
                  <a:extLst>
                    <a:ext uri="{9D8B030D-6E8A-4147-A177-3AD203B41FA5}">
                      <a16:colId xmlns:a16="http://schemas.microsoft.com/office/drawing/2014/main" val="2603156517"/>
                    </a:ext>
                  </a:extLst>
                </a:gridCol>
                <a:gridCol w="1071106">
                  <a:extLst>
                    <a:ext uri="{9D8B030D-6E8A-4147-A177-3AD203B41FA5}">
                      <a16:colId xmlns:a16="http://schemas.microsoft.com/office/drawing/2014/main" val="2123989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2^x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F(x)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7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2^0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0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2^1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53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2^2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66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2^3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5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2^4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45251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34" y="2081048"/>
            <a:ext cx="4572000" cy="4677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8998" y="2336872"/>
            <a:ext cx="1241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Graph the y-intercept and all the points from the table.</a:t>
            </a:r>
          </a:p>
          <a:p>
            <a:endParaRPr lang="en-US" dirty="0"/>
          </a:p>
          <a:p>
            <a:r>
              <a:rPr lang="en-US" dirty="0" smtClean="0"/>
              <a:t>Step 3: Draw a curved line through the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2924728" cy="3599316"/>
          </a:xfrm>
        </p:spPr>
        <p:txBody>
          <a:bodyPr/>
          <a:lstStyle/>
          <a:p>
            <a:r>
              <a:rPr lang="en-US" dirty="0" smtClean="0"/>
              <a:t>Initial amount?</a:t>
            </a:r>
          </a:p>
          <a:p>
            <a:r>
              <a:rPr lang="en-US" dirty="0" smtClean="0"/>
              <a:t>Constant Ratio?</a:t>
            </a:r>
            <a:endParaRPr lang="en-US" dirty="0"/>
          </a:p>
          <a:p>
            <a:r>
              <a:rPr lang="en-US" dirty="0" smtClean="0"/>
              <a:t>Domain?</a:t>
            </a:r>
          </a:p>
          <a:p>
            <a:r>
              <a:rPr lang="en-US" dirty="0" smtClean="0"/>
              <a:t>Range?</a:t>
            </a:r>
          </a:p>
          <a:p>
            <a:r>
              <a:rPr lang="en-US" dirty="0" smtClean="0"/>
              <a:t>Asymptote? </a:t>
            </a:r>
          </a:p>
          <a:p>
            <a:r>
              <a:rPr lang="en-US" dirty="0" smtClean="0"/>
              <a:t>Write the equation!</a:t>
            </a:r>
          </a:p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0236794"/>
              </p:ext>
            </p:extLst>
          </p:nvPr>
        </p:nvGraphicFramePr>
        <p:xfrm>
          <a:off x="7189076" y="2336800"/>
          <a:ext cx="3105862" cy="376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931">
                  <a:extLst>
                    <a:ext uri="{9D8B030D-6E8A-4147-A177-3AD203B41FA5}">
                      <a16:colId xmlns:a16="http://schemas.microsoft.com/office/drawing/2014/main" val="2426510612"/>
                    </a:ext>
                  </a:extLst>
                </a:gridCol>
                <a:gridCol w="1552931">
                  <a:extLst>
                    <a:ext uri="{9D8B030D-6E8A-4147-A177-3AD203B41FA5}">
                      <a16:colId xmlns:a16="http://schemas.microsoft.com/office/drawing/2014/main" val="2106604929"/>
                    </a:ext>
                  </a:extLst>
                </a:gridCol>
              </a:tblGrid>
              <a:tr h="628285">
                <a:tc>
                  <a:txBody>
                    <a:bodyPr/>
                    <a:lstStyle/>
                    <a:p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F(x)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504829"/>
                  </a:ext>
                </a:extLst>
              </a:tr>
              <a:tr h="628285">
                <a:tc>
                  <a:txBody>
                    <a:bodyPr/>
                    <a:lstStyle/>
                    <a:p>
                      <a:r>
                        <a:rPr lang="en-US" smtClean="0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96164"/>
                  </a:ext>
                </a:extLst>
              </a:tr>
              <a:tr h="628285"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5623"/>
                  </a:ext>
                </a:extLst>
              </a:tr>
              <a:tr h="628285"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57454"/>
                  </a:ext>
                </a:extLst>
              </a:tr>
              <a:tr h="628285">
                <a:tc>
                  <a:txBody>
                    <a:bodyPr/>
                    <a:lstStyle/>
                    <a:p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½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749181"/>
                  </a:ext>
                </a:extLst>
              </a:tr>
              <a:tr h="628285"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¼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0861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67807" y="2336800"/>
            <a:ext cx="322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Identify initial amount/y-intercept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67807" y="3142593"/>
            <a:ext cx="2669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Find the constant ratio. Divide the last y-value ¼ by the y-value above it ½. (1/4)/(1/2)=?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78014" y="4887310"/>
            <a:ext cx="1692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3: Write equation from f(x)= </a:t>
            </a:r>
            <a:r>
              <a:rPr lang="en-US" dirty="0" err="1" smtClean="0"/>
              <a:t>ab^x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Exponential f(x)’s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4" y="2336800"/>
            <a:ext cx="3812959" cy="35988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 graph is ½^x(one half to the x power)</a:t>
            </a:r>
          </a:p>
          <a:p>
            <a:pPr lvl="1"/>
            <a:r>
              <a:rPr lang="en-US" dirty="0" smtClean="0"/>
              <a:t>Graphs is further away from the y-</a:t>
            </a:r>
            <a:r>
              <a:rPr lang="en-US" dirty="0" err="1" smtClean="0"/>
              <a:t>aixs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Blue graph is 10^x(ten to the x power)</a:t>
            </a:r>
          </a:p>
          <a:p>
            <a:pPr lvl="1"/>
            <a:r>
              <a:rPr lang="en-US" dirty="0" smtClean="0"/>
              <a:t>Graph is closer to the y-axis.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64" y="297180"/>
            <a:ext cx="8099425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70" y="937260"/>
            <a:ext cx="8138160" cy="49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30" y="2160270"/>
            <a:ext cx="1965959" cy="872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811530"/>
            <a:ext cx="9715500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Functions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important to remember that the x exponent only applies to the constant ratio and not the initial amount.</a:t>
            </a:r>
          </a:p>
          <a:p>
            <a:r>
              <a:rPr lang="en-US" dirty="0"/>
              <a:t>6(1/3</a:t>
            </a:r>
            <a:r>
              <a:rPr lang="en-US"/>
              <a:t>)^x</a:t>
            </a:r>
            <a:r>
              <a:rPr lang="en-US"/>
              <a:t> </a:t>
            </a:r>
            <a:r>
              <a:rPr lang="en-US"/>
              <a:t> </a:t>
            </a:r>
            <a:endParaRPr lang="en-US" dirty="0"/>
          </a:p>
          <a:p>
            <a:r>
              <a:rPr lang="en-US" dirty="0"/>
              <a:t>You can’t multiply 6 times 1/3 without raising (1/3)^x power first due to order of operations, exponents before multiplication. The value of x must be known to multiply initial amount(a) times constant ratio(b). </a:t>
            </a:r>
          </a:p>
        </p:txBody>
      </p:sp>
    </p:spTree>
    <p:extLst>
      <p:ext uri="{BB962C8B-B14F-4D97-AF65-F5344CB8AC3E}">
        <p14:creationId xmlns:p14="http://schemas.microsoft.com/office/powerpoint/2010/main" val="17177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Example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" y="1996966"/>
            <a:ext cx="7966841" cy="4593020"/>
          </a:xfrm>
        </p:spPr>
      </p:pic>
      <p:sp>
        <p:nvSpPr>
          <p:cNvPr id="9" name="TextBox 8"/>
          <p:cNvSpPr txBox="1"/>
          <p:nvPr/>
        </p:nvSpPr>
        <p:spPr>
          <a:xfrm>
            <a:off x="8492360" y="2154621"/>
            <a:ext cx="303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the y-intercept is 1.5, then we know that x at that point is 0. (0,1.5)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28691" y="3300249"/>
            <a:ext cx="206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y=f(x), so we can write 1.5=a(b)^0.</a:t>
            </a:r>
          </a:p>
          <a:p>
            <a:r>
              <a:rPr lang="en-US" dirty="0" smtClean="0"/>
              <a:t> b^0=1</a:t>
            </a:r>
          </a:p>
          <a:p>
            <a:r>
              <a:rPr lang="en-US" dirty="0" smtClean="0"/>
              <a:t>At the point (1,0.6), so you can replace x &amp; y</a:t>
            </a:r>
          </a:p>
          <a:p>
            <a:r>
              <a:rPr lang="en-US" dirty="0" smtClean="0"/>
              <a:t>0.6=1.5(b)^1</a:t>
            </a:r>
          </a:p>
          <a:p>
            <a:r>
              <a:rPr lang="en-US" dirty="0" smtClean="0"/>
              <a:t>0.6=1.5b</a:t>
            </a:r>
          </a:p>
          <a:p>
            <a:r>
              <a:rPr lang="en-US" dirty="0" smtClean="0"/>
              <a:t>0.4=b</a:t>
            </a:r>
          </a:p>
          <a:p>
            <a:r>
              <a:rPr lang="en-US" dirty="0" smtClean="0"/>
              <a:t>Y=1.5(0.4)^x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4270878" y="3478925"/>
            <a:ext cx="182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367861"/>
            <a:ext cx="11445766" cy="60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51510"/>
            <a:ext cx="11269980" cy="57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 flipV="1">
            <a:off x="1758905" y="1252200"/>
            <a:ext cx="1289095" cy="14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95058"/>
              </p:ext>
            </p:extLst>
          </p:nvPr>
        </p:nvGraphicFramePr>
        <p:xfrm>
          <a:off x="562476" y="2317236"/>
          <a:ext cx="1402958" cy="411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479">
                  <a:extLst>
                    <a:ext uri="{9D8B030D-6E8A-4147-A177-3AD203B41FA5}">
                      <a16:colId xmlns:a16="http://schemas.microsoft.com/office/drawing/2014/main" val="4136486497"/>
                    </a:ext>
                  </a:extLst>
                </a:gridCol>
                <a:gridCol w="701479">
                  <a:extLst>
                    <a:ext uri="{9D8B030D-6E8A-4147-A177-3AD203B41FA5}">
                      <a16:colId xmlns:a16="http://schemas.microsoft.com/office/drawing/2014/main" val="3283637926"/>
                    </a:ext>
                  </a:extLst>
                </a:gridCol>
              </a:tblGrid>
              <a:tr h="685849">
                <a:tc>
                  <a:txBody>
                    <a:bodyPr/>
                    <a:lstStyle/>
                    <a:p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f(x)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88149"/>
                  </a:ext>
                </a:extLst>
              </a:tr>
              <a:tr h="685849">
                <a:tc>
                  <a:txBody>
                    <a:bodyPr/>
                    <a:lstStyle/>
                    <a:p>
                      <a:r>
                        <a:rPr lang="en-US" smtClean="0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50206"/>
                  </a:ext>
                </a:extLst>
              </a:tr>
              <a:tr h="685849"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482884"/>
                  </a:ext>
                </a:extLst>
              </a:tr>
              <a:tr h="685849"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10467"/>
                  </a:ext>
                </a:extLst>
              </a:tr>
              <a:tr h="685849">
                <a:tc>
                  <a:txBody>
                    <a:bodyPr/>
                    <a:lstStyle/>
                    <a:p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90856"/>
                  </a:ext>
                </a:extLst>
              </a:tr>
              <a:tr h="685849"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09598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9255" y="167114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9233"/>
              </p:ext>
            </p:extLst>
          </p:nvPr>
        </p:nvGraphicFramePr>
        <p:xfrm>
          <a:off x="6495392" y="2427891"/>
          <a:ext cx="1608084" cy="381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42">
                  <a:extLst>
                    <a:ext uri="{9D8B030D-6E8A-4147-A177-3AD203B41FA5}">
                      <a16:colId xmlns:a16="http://schemas.microsoft.com/office/drawing/2014/main" val="189613205"/>
                    </a:ext>
                  </a:extLst>
                </a:gridCol>
                <a:gridCol w="804042">
                  <a:extLst>
                    <a:ext uri="{9D8B030D-6E8A-4147-A177-3AD203B41FA5}">
                      <a16:colId xmlns:a16="http://schemas.microsoft.com/office/drawing/2014/main" val="1879507383"/>
                    </a:ext>
                  </a:extLst>
                </a:gridCol>
              </a:tblGrid>
              <a:tr h="635876">
                <a:tc>
                  <a:txBody>
                    <a:bodyPr/>
                    <a:lstStyle/>
                    <a:p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f(x)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02479"/>
                  </a:ext>
                </a:extLst>
              </a:tr>
              <a:tr h="635876">
                <a:tc>
                  <a:txBody>
                    <a:bodyPr/>
                    <a:lstStyle/>
                    <a:p>
                      <a:r>
                        <a:rPr lang="en-US" smtClean="0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1/3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475890"/>
                  </a:ext>
                </a:extLst>
              </a:tr>
              <a:tr h="635876"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69347"/>
                  </a:ext>
                </a:extLst>
              </a:tr>
              <a:tr h="635876"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806341"/>
                  </a:ext>
                </a:extLst>
              </a:tr>
              <a:tr h="635876">
                <a:tc>
                  <a:txBody>
                    <a:bodyPr/>
                    <a:lstStyle/>
                    <a:p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49217"/>
                  </a:ext>
                </a:extLst>
              </a:tr>
              <a:tr h="635876"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3054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476" y="378371"/>
            <a:ext cx="5932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table below represents an exponential function?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22786" y="5202676"/>
            <a:ext cx="145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16/9=1.778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403452" y="4608729"/>
            <a:ext cx="146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9/4=2.25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435245" y="4014782"/>
            <a:ext cx="152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4/1=4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252891" y="3511812"/>
            <a:ext cx="169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1/0=undefined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52891" y="5950602"/>
            <a:ext cx="193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constant rate or ratio.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60331" y="5350427"/>
            <a:ext cx="480059" cy="35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 flipV="1">
            <a:off x="1695843" y="5387342"/>
            <a:ext cx="626943" cy="509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3"/>
          </p:cNvCxnSpPr>
          <p:nvPr/>
        </p:nvCxnSpPr>
        <p:spPr>
          <a:xfrm flipV="1">
            <a:off x="1860331" y="4793395"/>
            <a:ext cx="543121" cy="409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8" idx="3"/>
          </p:cNvCxnSpPr>
          <p:nvPr/>
        </p:nvCxnSpPr>
        <p:spPr>
          <a:xfrm>
            <a:off x="1779665" y="4608729"/>
            <a:ext cx="62378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3"/>
          </p:cNvCxnSpPr>
          <p:nvPr/>
        </p:nvCxnSpPr>
        <p:spPr>
          <a:xfrm flipV="1">
            <a:off x="1779665" y="4199448"/>
            <a:ext cx="655580" cy="197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3"/>
          </p:cNvCxnSpPr>
          <p:nvPr/>
        </p:nvCxnSpPr>
        <p:spPr>
          <a:xfrm>
            <a:off x="1758905" y="3909001"/>
            <a:ext cx="676340" cy="29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860332" y="3722865"/>
            <a:ext cx="480058" cy="65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0" idx="3"/>
          </p:cNvCxnSpPr>
          <p:nvPr/>
        </p:nvCxnSpPr>
        <p:spPr>
          <a:xfrm>
            <a:off x="1779665" y="3451947"/>
            <a:ext cx="473226" cy="244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019393" y="3216166"/>
            <a:ext cx="409904" cy="15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998372" y="3373821"/>
            <a:ext cx="483476" cy="50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998372" y="4120055"/>
            <a:ext cx="430925" cy="26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998372" y="4384114"/>
            <a:ext cx="430925" cy="22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998372" y="4793395"/>
            <a:ext cx="43092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8019393" y="4978061"/>
            <a:ext cx="409904" cy="22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019393" y="5385872"/>
            <a:ext cx="462455" cy="18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8015715" y="5561333"/>
            <a:ext cx="466133" cy="26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flipH="1">
            <a:off x="8664202" y="5294274"/>
            <a:ext cx="95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27/9=3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flipH="1">
            <a:off x="8657370" y="4701062"/>
            <a:ext cx="131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9/3=3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flipH="1">
            <a:off x="8664202" y="4175941"/>
            <a:ext cx="123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3/1=3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flipH="1">
            <a:off x="8667879" y="3373821"/>
            <a:ext cx="148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1/(1/3)=3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8891752" y="6028303"/>
            <a:ext cx="193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Ratio=3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Exponential Functions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7" y="2060028"/>
            <a:ext cx="5189264" cy="454046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42" y="2144110"/>
            <a:ext cx="5759669" cy="4372304"/>
          </a:xfrm>
        </p:spPr>
      </p:pic>
      <p:sp>
        <p:nvSpPr>
          <p:cNvPr id="7" name="TextBox 6"/>
          <p:cNvSpPr txBox="1"/>
          <p:nvPr/>
        </p:nvSpPr>
        <p:spPr>
          <a:xfrm flipH="1">
            <a:off x="2675722" y="4466897"/>
            <a:ext cx="292671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0.8 to the 0 power is 1. f(x)=5(1); f(x)=5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0195021" y="4790062"/>
            <a:ext cx="234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Domain is all real numbers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549321" y="2203388"/>
            <a:ext cx="211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Range is y&gt;0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72405" y="5657671"/>
            <a:ext cx="459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The line is approaching the x-axis when y=0, but never touches the x-axis creating a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asymptote approaching the line y=o.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538" y="895861"/>
            <a:ext cx="9785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Have you noticed </a:t>
            </a:r>
            <a:r>
              <a:rPr lang="en-US" sz="2400"/>
              <a:t>green colored </a:t>
            </a:r>
            <a:r>
              <a:rPr lang="en-US" sz="2400" dirty="0"/>
              <a:t>mold on your bread spoiling your breakfast in a few hours? When you leave bread out for a long time, discoloration on bread occurs which is popularly known as bread mold. This bread mold is a microorganism which grows when the bread is kept at normal room temperature. The bread mold grows at a surprisingly alarming rate. This growth at a fast pace is defined as “Exponential Growth.”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0842" y="220716"/>
            <a:ext cx="828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exponential functions connect to real life!!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61" y="3426372"/>
            <a:ext cx="6997700" cy="29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90" y="3310759"/>
            <a:ext cx="4776933" cy="2858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61131" y="2696934"/>
            <a:ext cx="562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Bacteria growth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72511" y="459315"/>
            <a:ext cx="7588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Exponential growth is the increase in number or size at a constantly growing rate. In exponential growth, a population’s per capita (per individual) growth rate stays the same regardless of the population size, making it grow faster and faster until it becomes large and the resources get limited.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417318" y="3673366"/>
            <a:ext cx="2224515" cy="147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569718" y="3825766"/>
            <a:ext cx="2224515" cy="147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318" y="2304505"/>
            <a:ext cx="5134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During a pathology test in the hospital, a pathologist follows the concept of exponential growth to grow the microorganism extracted from the sample. Microbes grow at a fast rate when they are provided with unlimited resources and a suitable environment. It makes the study of the organism in question relatively easy and, hence, the disease/disorder is easier to detect.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08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118" y="725214"/>
            <a:ext cx="874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 &amp; Decay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9" y="1744718"/>
            <a:ext cx="8250620" cy="4950372"/>
          </a:xfrm>
        </p:spPr>
      </p:pic>
    </p:spTree>
    <p:extLst>
      <p:ext uri="{BB962C8B-B14F-4D97-AF65-F5344CB8AC3E}">
        <p14:creationId xmlns:p14="http://schemas.microsoft.com/office/powerpoint/2010/main" val="9618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7" y="273269"/>
            <a:ext cx="9511862" cy="64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" y="52551"/>
            <a:ext cx="10842296" cy="360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" y="3647090"/>
            <a:ext cx="10842296" cy="29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85186" y="1114096"/>
            <a:ext cx="5129049" cy="40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3" y="180099"/>
            <a:ext cx="6877050" cy="2289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3" y="2469931"/>
            <a:ext cx="4730750" cy="463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2" y="2701706"/>
            <a:ext cx="4921250" cy="2044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77" y="4893003"/>
            <a:ext cx="741045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65284"/>
            <a:ext cx="9613861" cy="44379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Twin purchased a car for $20,000 and it depreciates by 15% per year, what will the value of his car be after 5 years? </a:t>
            </a:r>
          </a:p>
          <a:p>
            <a:r>
              <a:rPr lang="en-US" dirty="0" smtClean="0"/>
              <a:t>f(x)=a(1-r)^x</a:t>
            </a:r>
          </a:p>
          <a:p>
            <a:r>
              <a:rPr lang="en-US" dirty="0" smtClean="0"/>
              <a:t>a=20,000</a:t>
            </a:r>
          </a:p>
          <a:p>
            <a:r>
              <a:rPr lang="en-US" dirty="0"/>
              <a:t>b</a:t>
            </a:r>
            <a:r>
              <a:rPr lang="en-US" dirty="0" smtClean="0"/>
              <a:t>=(1 - .15)		(.85)	</a:t>
            </a:r>
          </a:p>
          <a:p>
            <a:r>
              <a:rPr lang="en-US" dirty="0" smtClean="0"/>
              <a:t>x=5</a:t>
            </a:r>
          </a:p>
          <a:p>
            <a:pPr marL="0" indent="0">
              <a:buNone/>
            </a:pPr>
            <a:r>
              <a:rPr lang="en-US" dirty="0" smtClean="0"/>
              <a:t>f(x)=20,000(.85)^5</a:t>
            </a:r>
          </a:p>
          <a:p>
            <a:pPr marL="0" indent="0">
              <a:buNone/>
            </a:pPr>
            <a:r>
              <a:rPr lang="en-US" sz="3200" dirty="0" smtClean="0"/>
              <a:t>f(x)=8,874    </a:t>
            </a:r>
          </a:p>
          <a:p>
            <a:pPr marL="0" indent="0">
              <a:buNone/>
            </a:pPr>
            <a:r>
              <a:rPr lang="en-US" sz="3200" dirty="0" smtClean="0"/>
              <a:t>After 5 years twin car will be worth $8,874; within 5 years his car depreciated by $11,126.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656490" y="3996559"/>
            <a:ext cx="709448" cy="181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76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" y="1117818"/>
            <a:ext cx="9639300" cy="54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9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654050"/>
            <a:ext cx="11280775" cy="57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" y="546647"/>
            <a:ext cx="8769350" cy="3699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39" y="2800459"/>
            <a:ext cx="5458546" cy="38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9745" y="1748790"/>
            <a:ext cx="2276995" cy="29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37160"/>
            <a:ext cx="10149840" cy="6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of Exponential f(x)’s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2" y="2336800"/>
            <a:ext cx="3913188" cy="35988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68" y="2336800"/>
            <a:ext cx="3898741" cy="3598863"/>
          </a:xfrm>
        </p:spPr>
      </p:pic>
      <p:sp>
        <p:nvSpPr>
          <p:cNvPr id="7" name="TextBox 6"/>
          <p:cNvSpPr txBox="1"/>
          <p:nvPr/>
        </p:nvSpPr>
        <p:spPr>
          <a:xfrm flipH="1">
            <a:off x="1074420" y="6092190"/>
            <a:ext cx="250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decreases ½^x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9668" y="6172200"/>
            <a:ext cx="212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Increases 3^x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54492" y="2743200"/>
            <a:ext cx="1360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Functions will cross the y-axis at (0,1)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0721339" y="4251960"/>
            <a:ext cx="1193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controls how close the graph get to the y-axis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What’s the key features of the function 4(3)^x</a:t>
            </a:r>
          </a:p>
          <a:p>
            <a:r>
              <a:rPr lang="en-US" dirty="0" smtClean="0"/>
              <a:t>Initial  amount(cross the y-axis)?</a:t>
            </a:r>
          </a:p>
          <a:p>
            <a:r>
              <a:rPr lang="en-US" dirty="0" smtClean="0"/>
              <a:t>Domain &amp; Range?</a:t>
            </a:r>
          </a:p>
          <a:p>
            <a:r>
              <a:rPr lang="en-US" dirty="0" smtClean="0"/>
              <a:t>Asymptote?</a:t>
            </a:r>
          </a:p>
          <a:p>
            <a:r>
              <a:rPr lang="en-US" dirty="0" smtClean="0"/>
              <a:t>Function Increasing or Decreasing?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67807" y="2837793"/>
            <a:ext cx="1923393" cy="2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10" y="2336800"/>
            <a:ext cx="4701380" cy="3969407"/>
          </a:xfrm>
        </p:spPr>
      </p:pic>
    </p:spTree>
    <p:extLst>
      <p:ext uri="{BB962C8B-B14F-4D97-AF65-F5344CB8AC3E}">
        <p14:creationId xmlns:p14="http://schemas.microsoft.com/office/powerpoint/2010/main" val="38404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4" b="42075"/>
          <a:stretch/>
        </p:blipFill>
        <p:spPr>
          <a:xfrm>
            <a:off x="609598" y="299545"/>
            <a:ext cx="11088415" cy="6211613"/>
          </a:xfrm>
        </p:spPr>
      </p:pic>
      <p:sp>
        <p:nvSpPr>
          <p:cNvPr id="6" name="TextBox 5"/>
          <p:cNvSpPr txBox="1"/>
          <p:nvPr/>
        </p:nvSpPr>
        <p:spPr>
          <a:xfrm>
            <a:off x="7304690" y="1850300"/>
            <a:ext cx="297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Y-intercept; where the graph cross the y-axis. 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9158" y="2882885"/>
            <a:ext cx="505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Take the last y-value and divide it by the y-value above it, you should get the same number every time.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96" y="3635125"/>
            <a:ext cx="3231932" cy="2754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30511" y="5778629"/>
            <a:ext cx="179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Exponential Growth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4" y="262759"/>
            <a:ext cx="6500210" cy="45719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82731"/>
              </p:ext>
            </p:extLst>
          </p:nvPr>
        </p:nvGraphicFramePr>
        <p:xfrm>
          <a:off x="7189074" y="635583"/>
          <a:ext cx="1271754" cy="341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877">
                  <a:extLst>
                    <a:ext uri="{9D8B030D-6E8A-4147-A177-3AD203B41FA5}">
                      <a16:colId xmlns:a16="http://schemas.microsoft.com/office/drawing/2014/main" val="3641320791"/>
                    </a:ext>
                  </a:extLst>
                </a:gridCol>
                <a:gridCol w="635877">
                  <a:extLst>
                    <a:ext uri="{9D8B030D-6E8A-4147-A177-3AD203B41FA5}">
                      <a16:colId xmlns:a16="http://schemas.microsoft.com/office/drawing/2014/main" val="1358790090"/>
                    </a:ext>
                  </a:extLst>
                </a:gridCol>
              </a:tblGrid>
              <a:tr h="487904">
                <a:tc>
                  <a:txBody>
                    <a:bodyPr/>
                    <a:lstStyle/>
                    <a:p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F(x)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54087"/>
                  </a:ext>
                </a:extLst>
              </a:tr>
              <a:tr h="487904">
                <a:tc>
                  <a:txBody>
                    <a:bodyPr/>
                    <a:lstStyle/>
                    <a:p>
                      <a:r>
                        <a:rPr lang="en-US" smtClean="0"/>
                        <a:t>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128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718509"/>
                  </a:ext>
                </a:extLst>
              </a:tr>
              <a:tr h="487904"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62055"/>
                  </a:ext>
                </a:extLst>
              </a:tr>
              <a:tr h="487904"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21807"/>
                  </a:ext>
                </a:extLst>
              </a:tr>
              <a:tr h="487904">
                <a:tc>
                  <a:txBody>
                    <a:bodyPr/>
                    <a:lstStyle/>
                    <a:p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90230"/>
                  </a:ext>
                </a:extLst>
              </a:tr>
              <a:tr h="487904"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703014"/>
                  </a:ext>
                </a:extLst>
              </a:tr>
              <a:tr h="487904">
                <a:tc>
                  <a:txBody>
                    <a:bodyPr/>
                    <a:lstStyle/>
                    <a:p>
                      <a:r>
                        <a:rPr lang="en-US" smtClean="0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393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8729278" y="819807"/>
            <a:ext cx="2949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y-value are decreasing as x-values are increasing. Exponential Decay.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10640" y="2719920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Locate the initial amount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510640" y="3330704"/>
            <a:ext cx="237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Determine the constant ratio.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05233" y="4050911"/>
            <a:ext cx="2690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3: Put initial amount and constant ratio into the formula f(x)=</a:t>
            </a:r>
            <a:r>
              <a:rPr lang="en-US" dirty="0" err="1" smtClean="0"/>
              <a:t>ab^x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87559" y="5325116"/>
            <a:ext cx="269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f(x)=</a:t>
            </a:r>
            <a:r>
              <a:rPr lang="en-US" sz="2400" b="1" dirty="0" smtClean="0"/>
              <a:t>128(1/2)^x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741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1013C2DF0F84098DCD61207EFF510" ma:contentTypeVersion="33" ma:contentTypeDescription="Create a new document." ma:contentTypeScope="" ma:versionID="01989c1ce52210dc89a51104475f9fe7">
  <xsd:schema xmlns:xsd="http://www.w3.org/2001/XMLSchema" xmlns:xs="http://www.w3.org/2001/XMLSchema" xmlns:p="http://schemas.microsoft.com/office/2006/metadata/properties" xmlns:ns3="572e3529-4801-40e4-a55a-aecdb6795a9e" xmlns:ns4="20174e69-234a-4d1a-8d33-1902a407add4" targetNamespace="http://schemas.microsoft.com/office/2006/metadata/properties" ma:root="true" ma:fieldsID="73a877703bc84aac70ca6f87aa82ad92" ns3:_="" ns4:_="">
    <xsd:import namespace="572e3529-4801-40e4-a55a-aecdb6795a9e"/>
    <xsd:import namespace="20174e69-234a-4d1a-8d33-1902a407ad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e3529-4801-40e4-a55a-aecdb6795a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74e69-234a-4d1a-8d33-1902a407ad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572e3529-4801-40e4-a55a-aecdb6795a9e" xsi:nil="true"/>
    <Invited_Students xmlns="572e3529-4801-40e4-a55a-aecdb6795a9e" xsi:nil="true"/>
    <IsNotebookLocked xmlns="572e3529-4801-40e4-a55a-aecdb6795a9e" xsi:nil="true"/>
    <DefaultSectionNames xmlns="572e3529-4801-40e4-a55a-aecdb6795a9e" xsi:nil="true"/>
    <CultureName xmlns="572e3529-4801-40e4-a55a-aecdb6795a9e" xsi:nil="true"/>
    <Student_Groups xmlns="572e3529-4801-40e4-a55a-aecdb6795a9e">
      <UserInfo>
        <DisplayName/>
        <AccountId xsi:nil="true"/>
        <AccountType/>
      </UserInfo>
    </Student_Groups>
    <Is_Collaboration_Space_Locked xmlns="572e3529-4801-40e4-a55a-aecdb6795a9e" xsi:nil="true"/>
    <Has_Teacher_Only_SectionGroup xmlns="572e3529-4801-40e4-a55a-aecdb6795a9e" xsi:nil="true"/>
    <Math_Settings xmlns="572e3529-4801-40e4-a55a-aecdb6795a9e" xsi:nil="true"/>
    <Students xmlns="572e3529-4801-40e4-a55a-aecdb6795a9e">
      <UserInfo>
        <DisplayName/>
        <AccountId xsi:nil="true"/>
        <AccountType/>
      </UserInfo>
    </Students>
    <AppVersion xmlns="572e3529-4801-40e4-a55a-aecdb6795a9e" xsi:nil="true"/>
    <Self_Registration_Enabled xmlns="572e3529-4801-40e4-a55a-aecdb6795a9e" xsi:nil="true"/>
    <FolderType xmlns="572e3529-4801-40e4-a55a-aecdb6795a9e" xsi:nil="true"/>
    <Distribution_Groups xmlns="572e3529-4801-40e4-a55a-aecdb6795a9e" xsi:nil="true"/>
    <TeamsChannelId xmlns="572e3529-4801-40e4-a55a-aecdb6795a9e" xsi:nil="true"/>
    <Templates xmlns="572e3529-4801-40e4-a55a-aecdb6795a9e" xsi:nil="true"/>
    <NotebookType xmlns="572e3529-4801-40e4-a55a-aecdb6795a9e" xsi:nil="true"/>
    <Teachers xmlns="572e3529-4801-40e4-a55a-aecdb6795a9e">
      <UserInfo>
        <DisplayName/>
        <AccountId xsi:nil="true"/>
        <AccountType/>
      </UserInfo>
    </Teachers>
    <LMS_Mappings xmlns="572e3529-4801-40e4-a55a-aecdb6795a9e" xsi:nil="true"/>
    <Owner xmlns="572e3529-4801-40e4-a55a-aecdb6795a9e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A928430B-B7EE-4B7B-9912-78CED8172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2e3529-4801-40e4-a55a-aecdb6795a9e"/>
    <ds:schemaRef ds:uri="20174e69-234a-4d1a-8d33-1902a407ad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DEB932-3A97-4101-99F8-6026FD8A15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8D65CA-F7A2-4F21-A47F-FAFB52F3599C}">
  <ds:schemaRefs>
    <ds:schemaRef ds:uri="572e3529-4801-40e4-a55a-aecdb6795a9e"/>
    <ds:schemaRef ds:uri="http://purl.org/dc/elements/1.1/"/>
    <ds:schemaRef ds:uri="http://schemas.microsoft.com/office/2006/metadata/properties"/>
    <ds:schemaRef ds:uri="20174e69-234a-4d1a-8d33-1902a407add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10155</TotalTime>
  <Words>794</Words>
  <Application>Microsoft Office PowerPoint</Application>
  <PresentationFormat>Widescreen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Trebuchet MS</vt:lpstr>
      <vt:lpstr>Berlin</vt:lpstr>
      <vt:lpstr>Exponential Functions </vt:lpstr>
      <vt:lpstr>PowerPoint Presentation</vt:lpstr>
      <vt:lpstr>PowerPoint Presentation</vt:lpstr>
      <vt:lpstr>PowerPoint Presentation</vt:lpstr>
      <vt:lpstr>PowerPoint Presentation</vt:lpstr>
      <vt:lpstr>Graphs of Exponential f(x)’s</vt:lpstr>
      <vt:lpstr>We Do</vt:lpstr>
      <vt:lpstr>PowerPoint Presentation</vt:lpstr>
      <vt:lpstr>PowerPoint Presentation</vt:lpstr>
      <vt:lpstr>We Do</vt:lpstr>
      <vt:lpstr>You Do</vt:lpstr>
      <vt:lpstr>Graph of Exponential f(x)’s</vt:lpstr>
      <vt:lpstr>PowerPoint Presentation</vt:lpstr>
      <vt:lpstr>PowerPoint Presentation</vt:lpstr>
      <vt:lpstr>PowerPoint Presentation</vt:lpstr>
      <vt:lpstr>Exponential Functions Part 2</vt:lpstr>
      <vt:lpstr>Important Notes</vt:lpstr>
      <vt:lpstr>Real Life Example</vt:lpstr>
      <vt:lpstr>PowerPoint Presentation</vt:lpstr>
      <vt:lpstr>PowerPoint Presentation</vt:lpstr>
      <vt:lpstr>Key Features of Exponential Functions</vt:lpstr>
      <vt:lpstr>PowerPoint Presentation</vt:lpstr>
      <vt:lpstr>PowerPoint Presentation</vt:lpstr>
      <vt:lpstr>Exponential Growth &amp; Decay</vt:lpstr>
      <vt:lpstr>PowerPoint Presentation</vt:lpstr>
      <vt:lpstr>PowerPoint Presentation</vt:lpstr>
      <vt:lpstr>PowerPoint Presentation</vt:lpstr>
      <vt:lpstr>Exponential Decay</vt:lpstr>
      <vt:lpstr>PowerPoint Presentation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Functions</dc:title>
  <dc:creator>Wiggins, Tameka</dc:creator>
  <cp:lastModifiedBy>Wiggins, Tameka</cp:lastModifiedBy>
  <cp:revision>40</cp:revision>
  <dcterms:created xsi:type="dcterms:W3CDTF">2021-02-03T05:42:17Z</dcterms:created>
  <dcterms:modified xsi:type="dcterms:W3CDTF">2021-02-10T06:57:35Z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0x01010079D1013C2DF0F84098DCD61207EFF510</vt:lpwstr>
  </property>
</Properties>
</file>