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7" r:id="rId2"/>
    <p:sldId id="378" r:id="rId3"/>
    <p:sldId id="256" r:id="rId4"/>
    <p:sldId id="315" r:id="rId5"/>
    <p:sldId id="258" r:id="rId6"/>
    <p:sldId id="363" r:id="rId7"/>
    <p:sldId id="364" r:id="rId8"/>
    <p:sldId id="365" r:id="rId9"/>
    <p:sldId id="320" r:id="rId10"/>
    <p:sldId id="366" r:id="rId11"/>
    <p:sldId id="367" r:id="rId12"/>
    <p:sldId id="368" r:id="rId13"/>
    <p:sldId id="360" r:id="rId14"/>
    <p:sldId id="369" r:id="rId15"/>
    <p:sldId id="362" r:id="rId16"/>
    <p:sldId id="371" r:id="rId17"/>
    <p:sldId id="370" r:id="rId18"/>
    <p:sldId id="372" r:id="rId19"/>
    <p:sldId id="374" r:id="rId20"/>
    <p:sldId id="373" r:id="rId21"/>
    <p:sldId id="375" r:id="rId22"/>
    <p:sldId id="376" r:id="rId23"/>
    <p:sldId id="349" r:id="rId24"/>
    <p:sldId id="3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9" autoAdjust="0"/>
    <p:restoredTop sz="88632" autoAdjust="0"/>
  </p:normalViewPr>
  <p:slideViewPr>
    <p:cSldViewPr>
      <p:cViewPr>
        <p:scale>
          <a:sx n="50" d="100"/>
          <a:sy n="50" d="100"/>
        </p:scale>
        <p:origin x="-289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A46AF-AA72-459D-9B13-D7C2AFFCB50B}" type="datetimeFigureOut">
              <a:rPr lang="en-US" smtClean="0"/>
              <a:t>8/1/13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8822-659D-4481-A887-4CEE0F2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initial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before measuring growth/decay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growth/decay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(often a percent)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number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intervals that have passed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28822-659D-4481-A887-4CEE0F22C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9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6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156A-0F01-448D-BFDC-2780C16509B3}" type="datetimeFigureOut">
              <a:rPr lang="en-US" smtClean="0"/>
              <a:t>8/1/13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95C29-220D-4949-A17A-B699200F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57" y="990600"/>
            <a:ext cx="72390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 smtClean="0">
                <a:solidFill>
                  <a:schemeClr val="tx1">
                    <a:lumMod val="50000"/>
                  </a:schemeClr>
                </a:solidFill>
              </a:rPr>
              <a:t>Do First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52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</a:p>
          <a:p>
            <a:endParaRPr lang="en-US" dirty="0"/>
          </a:p>
          <a:p>
            <a:r>
              <a:rPr lang="en-US" dirty="0" smtClean="0"/>
              <a:t>Date:</a:t>
            </a:r>
          </a:p>
          <a:p>
            <a:endParaRPr lang="en-US" dirty="0"/>
          </a:p>
          <a:p>
            <a:r>
              <a:rPr lang="en-US" dirty="0" smtClean="0"/>
              <a:t>Period: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45394"/>
              </p:ext>
            </p:extLst>
          </p:nvPr>
        </p:nvGraphicFramePr>
        <p:xfrm>
          <a:off x="228600" y="2057400"/>
          <a:ext cx="86868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4343400">
                <a:tc>
                  <a:txBody>
                    <a:bodyPr/>
                    <a:lstStyle/>
                    <a:p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i="0" dirty="0" smtClean="0"/>
                    </a:p>
                    <a:p>
                      <a:endParaRPr lang="en-US" sz="1600" i="0" dirty="0" smtClean="0"/>
                    </a:p>
                    <a:p>
                      <a:endParaRPr lang="en-US" sz="1600" i="0" dirty="0" smtClean="0"/>
                    </a:p>
                    <a:p>
                      <a:endParaRPr lang="en-US" sz="1600" i="0" dirty="0" smtClean="0"/>
                    </a:p>
                    <a:p>
                      <a:endParaRPr lang="en-US" sz="1600" i="0" dirty="0" smtClean="0"/>
                    </a:p>
                    <a:p>
                      <a:endParaRPr lang="en-US" sz="16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2850" y="1295400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A3B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314" y="1295400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A3B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0" t="19532" r="12591" b="29165"/>
          <a:stretch/>
        </p:blipFill>
        <p:spPr bwMode="auto">
          <a:xfrm>
            <a:off x="285750" y="2133600"/>
            <a:ext cx="38290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0" t="25403" r="8712" b="43490"/>
          <a:stretch/>
        </p:blipFill>
        <p:spPr bwMode="auto">
          <a:xfrm>
            <a:off x="4648200" y="2133600"/>
            <a:ext cx="4152901" cy="227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5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Choice 2 – By the end May you would have…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614" y="533400"/>
            <a:ext cx="80073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$21,474,836.48</a:t>
            </a:r>
          </a:p>
        </p:txBody>
      </p:sp>
      <p:pic>
        <p:nvPicPr>
          <p:cNvPr id="4098" name="Picture 2" descr="http://sharing.kxan.com/sharewwlp/photo/2012/01/10/50_thousand_dollars_20120110193256_320_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2" y="3009900"/>
            <a:ext cx="248919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152400" y="32004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/>
              <a:t>It would be like having this amount:</a:t>
            </a:r>
            <a:endParaRPr lang="en-US" sz="3000" dirty="0"/>
          </a:p>
        </p:txBody>
      </p:sp>
      <p:sp>
        <p:nvSpPr>
          <p:cNvPr id="41" name="Rectangle 40"/>
          <p:cNvSpPr/>
          <p:nvPr/>
        </p:nvSpPr>
        <p:spPr>
          <a:xfrm>
            <a:off x="8863" y="1941493"/>
            <a:ext cx="90557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(Twenty-one million, four hundred seventy-four thousand,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eight hundred thirty-six dollars and forty-eight cents)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4159" y="4703058"/>
            <a:ext cx="166584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$50,000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36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255908" y="1000124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234679" y="2371724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234679" y="3752848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234679" y="5114924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47800" y="-228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….about 421 times…</a:t>
            </a:r>
            <a:endParaRPr lang="en-US" sz="3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3145429" y="10205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3124200" y="23921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3124200" y="3773320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3124200" y="51353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6193429" y="10205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6172200" y="23921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6172200" y="3773320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1511" r="15520" b="1823"/>
          <a:stretch/>
        </p:blipFill>
        <p:spPr bwMode="auto">
          <a:xfrm>
            <a:off x="6172200" y="5135396"/>
            <a:ext cx="2258692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sharing.kxan.com/sharewwlp/photo/2012/01/10/50_thousand_dollars_20120110193256_320_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1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/>
              <a:t>I will identify equations that represent </a:t>
            </a:r>
            <a:r>
              <a:rPr lang="en-US" sz="3500" b="1" dirty="0" smtClean="0">
                <a:solidFill>
                  <a:srgbClr val="FF0000"/>
                </a:solidFill>
              </a:rPr>
              <a:t>exponential growth &amp; exponential decay.</a:t>
            </a:r>
          </a:p>
          <a:p>
            <a:endParaRPr lang="en-US" sz="3500" dirty="0"/>
          </a:p>
          <a:p>
            <a:r>
              <a:rPr lang="en-US" sz="3500" dirty="0" smtClean="0"/>
              <a:t>I will answer questions using equations of </a:t>
            </a:r>
            <a:r>
              <a:rPr lang="en-US" sz="3500" b="1" dirty="0" smtClean="0">
                <a:solidFill>
                  <a:srgbClr val="FF0000"/>
                </a:solidFill>
              </a:rPr>
              <a:t>exponential growth &amp; exponential decay.</a:t>
            </a:r>
            <a:endParaRPr lang="en-US" sz="3100" b="1" dirty="0" smtClean="0">
              <a:solidFill>
                <a:srgbClr val="FF0000"/>
              </a:solidFill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6743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4290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Exponential </a:t>
            </a:r>
            <a:r>
              <a:rPr lang="en-US" sz="3000" b="1" dirty="0" smtClean="0"/>
              <a:t>Growth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796864" y="967770"/>
            <a:ext cx="8755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=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967770"/>
            <a:ext cx="47000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3450" y="990600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 + r)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838200"/>
            <a:ext cx="39145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3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9465" y="505361"/>
            <a:ext cx="458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6198" y="304800"/>
            <a:ext cx="8250602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6198" y="304800"/>
            <a:ext cx="4125301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648200" y="1524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/>
              <a:t>Exponential </a:t>
            </a:r>
            <a:r>
              <a:rPr lang="en-US" sz="3000" b="1" dirty="0" smtClean="0"/>
              <a:t>Decay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sp>
        <p:nvSpPr>
          <p:cNvPr id="34" name="Rectangle 33"/>
          <p:cNvSpPr/>
          <p:nvPr/>
        </p:nvSpPr>
        <p:spPr>
          <a:xfrm>
            <a:off x="564339" y="1653570"/>
            <a:ext cx="10358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414" y="2186970"/>
            <a:ext cx="95571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r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945" y="2720370"/>
            <a:ext cx="101502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53611" y="967770"/>
            <a:ext cx="8755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=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56947" y="967770"/>
            <a:ext cx="47000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0198" y="990600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 – r)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61947" y="838200"/>
            <a:ext cx="39145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3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55339" y="1653570"/>
            <a:ext cx="103586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95414" y="2186970"/>
            <a:ext cx="95571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r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70945" y="2720370"/>
            <a:ext cx="101502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969" r="42313" b="16145"/>
          <a:stretch/>
        </p:blipFill>
        <p:spPr bwMode="auto">
          <a:xfrm>
            <a:off x="914400" y="3810000"/>
            <a:ext cx="2808626" cy="275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28125" r="42934" b="16406"/>
          <a:stretch/>
        </p:blipFill>
        <p:spPr bwMode="auto">
          <a:xfrm>
            <a:off x="5359063" y="3801012"/>
            <a:ext cx="2794337" cy="275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246821" y="505361"/>
            <a:ext cx="458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88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motionvfx.com/pliki/image/mBlog_PICTURES/April2013/apple-wallpap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0267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5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otionvfx.com/pliki/image/mBlog_PICTURES/April2013/apple-wallpaper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57" b="72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Example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00B0F0"/>
                </a:solidFill>
              </a:rPr>
              <a:t>Lucas invests $500 in Apple.  His investment has an annual growth rate of 10%.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05000"/>
            <a:ext cx="4572001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Write a function of exponential growth that represents </a:t>
            </a:r>
            <a:r>
              <a:rPr lang="en-US" sz="2000" i="1" dirty="0" smtClean="0">
                <a:solidFill>
                  <a:schemeClr val="bg1"/>
                </a:solidFill>
              </a:rPr>
              <a:t>y</a:t>
            </a:r>
            <a:r>
              <a:rPr lang="en-US" sz="2000" dirty="0" smtClean="0">
                <a:solidFill>
                  <a:schemeClr val="bg1"/>
                </a:solidFill>
              </a:rPr>
              <a:t>, the value of Lucas’ investment, after </a:t>
            </a:r>
            <a:r>
              <a:rPr lang="en-US" sz="2000" i="1" dirty="0" smtClean="0">
                <a:solidFill>
                  <a:schemeClr val="bg1"/>
                </a:solidFill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number of years.</a:t>
            </a:r>
          </a:p>
          <a:p>
            <a:pPr marL="514350" indent="-514350" algn="l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Use this function to determine the total value of Lucas’ investment after 8 years.</a:t>
            </a:r>
          </a:p>
          <a:p>
            <a:pPr marL="514350" indent="-514350" algn="l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How much will he have after 20 years?</a:t>
            </a:r>
          </a:p>
        </p:txBody>
      </p:sp>
    </p:spTree>
    <p:extLst>
      <p:ext uri="{BB962C8B-B14F-4D97-AF65-F5344CB8AC3E}">
        <p14:creationId xmlns:p14="http://schemas.microsoft.com/office/powerpoint/2010/main" val="36260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davidmcbee.com/wp-content/uploads/2011/10/cell-phone-evolution-iph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/>
          <a:stretch/>
        </p:blipFill>
        <p:spPr bwMode="auto">
          <a:xfrm>
            <a:off x="349424" y="1362075"/>
            <a:ext cx="844515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cell phones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447800"/>
            <a:ext cx="914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1447800"/>
            <a:ext cx="990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1447800"/>
            <a:ext cx="914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447800"/>
            <a:ext cx="914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1447800"/>
            <a:ext cx="914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1447800"/>
            <a:ext cx="914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1447800"/>
            <a:ext cx="1143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6600" y="1447800"/>
            <a:ext cx="14478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In 1998, there were 50 cell phone users in Mr. Hill’s small town of Anniston, Alabama.  The number of users increased by 75% per year after 1998.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2200"/>
            <a:ext cx="6248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2000" dirty="0" smtClean="0"/>
              <a:t>Write a function of exponential growth that represents </a:t>
            </a:r>
            <a:r>
              <a:rPr lang="en-US" sz="2000" i="1" dirty="0" smtClean="0"/>
              <a:t>y</a:t>
            </a:r>
            <a:r>
              <a:rPr lang="en-US" sz="2000" dirty="0" smtClean="0"/>
              <a:t>, the number of cell phone users in Anniston, Alabama, after </a:t>
            </a:r>
            <a:r>
              <a:rPr lang="en-US" sz="2000" i="1" dirty="0" smtClean="0"/>
              <a:t>x</a:t>
            </a:r>
            <a:r>
              <a:rPr lang="en-US" sz="2000" dirty="0" smtClean="0"/>
              <a:t> number of years.</a:t>
            </a:r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smtClean="0"/>
              <a:t>At this rate, how many cell phone users were there in 2003 (round to the nearest whole number)?</a:t>
            </a:r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smtClean="0"/>
              <a:t>If the population of Mr. Hill’s town is roughly 13,000, by what year will every person own a cell phone?</a:t>
            </a:r>
          </a:p>
        </p:txBody>
      </p:sp>
      <p:pic>
        <p:nvPicPr>
          <p:cNvPr id="10242" name="Picture 2" descr="http://www.specialtyansweringservice.net/telecom-blog/wp-content/uploads/2013/04/cell-phone-ev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941"/>
            <a:ext cx="2060575" cy="25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7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In 1998, there were 50 cell phone users in Mr. Hill’s small town of Anniston, Alabama.  The number of users increased by 75% per year after 1998.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2200"/>
            <a:ext cx="62484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Sketch a graph that represents this function.</a:t>
            </a:r>
          </a:p>
        </p:txBody>
      </p:sp>
      <p:pic>
        <p:nvPicPr>
          <p:cNvPr id="10242" name="Picture 2" descr="http://www.specialtyansweringservice.net/telecom-blog/wp-content/uploads/2013/04/cell-phone-ev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941"/>
            <a:ext cx="2060575" cy="25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90375"/>
              </p:ext>
            </p:extLst>
          </p:nvPr>
        </p:nvGraphicFramePr>
        <p:xfrm>
          <a:off x="228600" y="2960914"/>
          <a:ext cx="3162300" cy="3439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150"/>
                <a:gridCol w="1581150"/>
              </a:tblGrid>
              <a:tr h="4914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users</a:t>
                      </a:r>
                      <a:endParaRPr lang="en-US" dirty="0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9141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29297" r="33200" b="14453"/>
          <a:stretch/>
        </p:blipFill>
        <p:spPr bwMode="auto">
          <a:xfrm>
            <a:off x="4724400" y="2743199"/>
            <a:ext cx="3919625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0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.i.com.com/cnwk.1d/i/tim/2012/08/08/394672_10150979539678176_455515549_n_62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3271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3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505200"/>
            <a:ext cx="86106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227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Monday</a:t>
            </a:r>
            <a:r>
              <a:rPr lang="en-US" dirty="0" smtClean="0"/>
              <a:t> – Tracking + Corrections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Tuesday</a:t>
            </a:r>
            <a:r>
              <a:rPr lang="en-US" dirty="0" smtClean="0"/>
              <a:t> – </a:t>
            </a:r>
            <a:r>
              <a:rPr lang="en-US" dirty="0"/>
              <a:t>A11C – Exponential Growth &amp; Decay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Wednesday</a:t>
            </a:r>
            <a:r>
              <a:rPr lang="en-US" dirty="0" smtClean="0"/>
              <a:t> – A2A – Parent Functions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Thursday</a:t>
            </a:r>
            <a:r>
              <a:rPr lang="en-US" dirty="0" smtClean="0"/>
              <a:t> –  </a:t>
            </a:r>
            <a:r>
              <a:rPr lang="en-US" b="1" u="sng" dirty="0" smtClean="0"/>
              <a:t>Final Objective </a:t>
            </a:r>
            <a:r>
              <a:rPr lang="en-US" b="1" u="sng" dirty="0"/>
              <a:t>Assessment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A11C, A2A, A3B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Friday </a:t>
            </a:r>
            <a:r>
              <a:rPr lang="en-US" dirty="0" smtClean="0"/>
              <a:t>– 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 Last Review! </a:t>
            </a:r>
            <a:r>
              <a:rPr lang="en-US" dirty="0" smtClean="0">
                <a:sym typeface="Wingdings" pitchFamily="2" charset="2"/>
              </a:rPr>
              <a:t> A8A, A8B, A8C, A7A, A7B, A7C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err="1" smtClean="0"/>
              <a:t>Estephanie</a:t>
            </a:r>
            <a:r>
              <a:rPr lang="en-US" sz="2500" b="1" dirty="0" smtClean="0"/>
              <a:t> competed in the National Texting Competition.  Including her, there were a total of 65,536 participants.  During each round of the tournament, half of the participants were eliminated.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2200"/>
            <a:ext cx="62484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2000" dirty="0" smtClean="0"/>
              <a:t>Write a function of exponential decay that represents </a:t>
            </a:r>
            <a:r>
              <a:rPr lang="en-US" sz="2000" i="1" dirty="0" smtClean="0"/>
              <a:t>y</a:t>
            </a:r>
            <a:r>
              <a:rPr lang="en-US" sz="2000" dirty="0" smtClean="0"/>
              <a:t>, the number of participants remaining after, after </a:t>
            </a:r>
            <a:r>
              <a:rPr lang="en-US" sz="2000" i="1" dirty="0" smtClean="0"/>
              <a:t>x</a:t>
            </a:r>
            <a:r>
              <a:rPr lang="en-US" sz="2000" dirty="0" smtClean="0"/>
              <a:t> number of rounds.</a:t>
            </a:r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smtClean="0"/>
              <a:t>At the end of round 3, how many people were left in the competition?</a:t>
            </a:r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err="1" smtClean="0"/>
              <a:t>Estephanie</a:t>
            </a:r>
            <a:r>
              <a:rPr lang="en-US" sz="2000" dirty="0" smtClean="0"/>
              <a:t> made it to the final round!  What round number will this be?</a:t>
            </a:r>
          </a:p>
        </p:txBody>
      </p:sp>
    </p:spTree>
    <p:extLst>
      <p:ext uri="{BB962C8B-B14F-4D97-AF65-F5344CB8AC3E}">
        <p14:creationId xmlns:p14="http://schemas.microsoft.com/office/powerpoint/2010/main" val="12117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Oh no!  The dinosaurs are dying at an exponential rate!  There are currently 80 dinosaurs remaining, and each month, 25% of the dinosaurs say “Adios.”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057400"/>
            <a:ext cx="6934200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n-US" sz="2000" dirty="0" smtClean="0"/>
              <a:t>Write a function of exponential decay that represents this sad, sad situation.</a:t>
            </a:r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smtClean="0"/>
              <a:t>After how many months will there only be about 14 dinosaurs still alive?</a:t>
            </a:r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endParaRPr lang="en-US" sz="2000" dirty="0"/>
          </a:p>
          <a:p>
            <a:pPr marL="514350" indent="-514350" algn="l">
              <a:buAutoNum type="arabicPeriod"/>
            </a:pPr>
            <a:endParaRPr lang="en-US" sz="2000" dirty="0" smtClean="0"/>
          </a:p>
          <a:p>
            <a:pPr marL="514350" indent="-514350" algn="l">
              <a:buAutoNum type="arabicPeriod"/>
            </a:pPr>
            <a:r>
              <a:rPr lang="en-US" sz="2000" dirty="0" smtClean="0"/>
              <a:t>About how many months will pass before this book is written?</a:t>
            </a:r>
            <a:endParaRPr lang="en-US" sz="2000" dirty="0"/>
          </a:p>
        </p:txBody>
      </p:sp>
      <p:pic>
        <p:nvPicPr>
          <p:cNvPr id="15362" name="Picture 2" descr="http://productshots1.modcloth.com/productshots/0107/1472/fb6cbeb14d631134d570a61186fc311e.jpg?13346962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92200"/>
            <a:ext cx="1376361" cy="19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2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914400"/>
          </a:xfrm>
        </p:spPr>
        <p:txBody>
          <a:bodyPr anchor="t"/>
          <a:lstStyle/>
          <a:p>
            <a:pPr algn="l"/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/>
              <a:t>Oh no!  The dinosaurs are dying at an exponential rate!  There are currently 80 dinosaurs remaining, and each month, 25% of the dinosaurs say “Adios.”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2200"/>
            <a:ext cx="62484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/>
              <a:t>Sketch a graph that represents this function.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9361"/>
              </p:ext>
            </p:extLst>
          </p:nvPr>
        </p:nvGraphicFramePr>
        <p:xfrm>
          <a:off x="495300" y="2819400"/>
          <a:ext cx="3162300" cy="3733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150"/>
                <a:gridCol w="1581150"/>
              </a:tblGrid>
              <a:tr h="5755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dinosaurs remaining</a:t>
                      </a:r>
                      <a:endParaRPr lang="en-US" dirty="0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418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productshots1.modcloth.com/productshots/0107/1472/fb6cbeb14d631134d570a61186fc311e.jpg?13346962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-1"/>
            <a:ext cx="1885950" cy="26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30209" r="34407" b="14583"/>
          <a:stretch/>
        </p:blipFill>
        <p:spPr bwMode="auto">
          <a:xfrm>
            <a:off x="4724400" y="2743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57" y="0"/>
            <a:ext cx="7239000" cy="1447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 smtClean="0">
                <a:solidFill>
                  <a:schemeClr val="tx1">
                    <a:lumMod val="50000"/>
                  </a:schemeClr>
                </a:solidFill>
              </a:rPr>
              <a:t>STAAR Prep</a:t>
            </a:r>
            <a:br>
              <a:rPr lang="en-US" sz="35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3500" dirty="0" smtClean="0">
                <a:solidFill>
                  <a:schemeClr val="tx1">
                    <a:lumMod val="50000"/>
                  </a:schemeClr>
                </a:solidFill>
              </a:rPr>
              <a:t>Exit Ticket 5.9</a:t>
            </a:r>
          </a:p>
          <a:p>
            <a:pPr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A11C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52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</a:t>
            </a:r>
          </a:p>
          <a:p>
            <a:endParaRPr lang="en-US" dirty="0"/>
          </a:p>
          <a:p>
            <a:r>
              <a:rPr lang="en-US" dirty="0" smtClean="0"/>
              <a:t>Date:</a:t>
            </a:r>
          </a:p>
          <a:p>
            <a:endParaRPr lang="en-US" dirty="0"/>
          </a:p>
          <a:p>
            <a:r>
              <a:rPr lang="en-US" dirty="0" smtClean="0"/>
              <a:t>Period: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3824" y="685800"/>
            <a:ext cx="1872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Mastery: </a:t>
            </a: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0%  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50%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100%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1508372"/>
            <a:ext cx="0" cy="5044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13104" y="1729084"/>
            <a:ext cx="5033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 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7" y="1657290"/>
            <a:ext cx="383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9463" r="59311" b="10416"/>
          <a:stretch/>
        </p:blipFill>
        <p:spPr bwMode="auto">
          <a:xfrm>
            <a:off x="4700874" y="2737820"/>
            <a:ext cx="2309526" cy="380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695" y="1676400"/>
            <a:ext cx="4105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population of 1500 deer decreases by 1.5% per year. At the end of 10 years, there will be approximately 1290 deer in the population. 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/>
              <a:t>function can be used to determine the number of deer, </a:t>
            </a:r>
            <a:r>
              <a:rPr lang="en-US" i="1" dirty="0"/>
              <a:t>y</a:t>
            </a:r>
            <a:r>
              <a:rPr lang="en-US" dirty="0"/>
              <a:t>, in this population at the end of </a:t>
            </a:r>
            <a:r>
              <a:rPr lang="en-US" i="1" dirty="0"/>
              <a:t>t </a:t>
            </a:r>
            <a:r>
              <a:rPr lang="en-US" dirty="0"/>
              <a:t>years?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39926" r="64276" b="24609"/>
          <a:stretch/>
        </p:blipFill>
        <p:spPr bwMode="auto">
          <a:xfrm>
            <a:off x="107354" y="3860125"/>
            <a:ext cx="2795926" cy="246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60028" y="1743670"/>
            <a:ext cx="395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Which equation of exponential growth best represents the following table of values?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Exponential Growth &amp; Decay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/>
              <a:t>7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2822" y="5844570"/>
            <a:ext cx="71533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days until Algebra 1 STAAR!</a:t>
            </a:r>
            <a:endParaRPr lang="en-US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9242"/>
              </p:ext>
            </p:extLst>
          </p:nvPr>
        </p:nvGraphicFramePr>
        <p:xfrm>
          <a:off x="381779" y="2842232"/>
          <a:ext cx="8381221" cy="2948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5784"/>
                <a:gridCol w="1676551"/>
                <a:gridCol w="1675784"/>
                <a:gridCol w="1676551"/>
                <a:gridCol w="1676551"/>
              </a:tblGrid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1: Monday 4/8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2: Tuesday 4/9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3: Wednesday 4/10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4: Thursday 4/11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5: Friday 4/12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6: Monday 4/15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7: Tuesday 4/16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8: Wednesday 4/17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9: Thursday 4/18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10: Friday 4/19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11:Monday 4/22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12: Tuesday 4/23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13: Wednesday 4/24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14: Thursday 4/25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15: Friday 4/26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16: Monday 4/29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17: Tuesday 4/30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18: Wednesday 5/1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19: Thursday 5/2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20: Friday 5/3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21: Monday 5/6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22: Tuesday 5/7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23: Wednesday 5/8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 24: Thursday 5/9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Day 25: Friday 5/10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  <a:tr h="49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Monday </a:t>
                      </a:r>
                      <a:r>
                        <a:rPr lang="en-US" sz="1200" dirty="0" smtClean="0">
                          <a:effectLst/>
                        </a:rPr>
                        <a:t>5/13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World Geo STAAR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Tuesday </a:t>
                      </a:r>
                      <a:r>
                        <a:rPr lang="en-US" sz="1200" dirty="0" smtClean="0">
                          <a:effectLst/>
                        </a:rPr>
                        <a:t>5/14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Regular Day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Wednesday </a:t>
                      </a:r>
                      <a:r>
                        <a:rPr lang="en-US" sz="1200" dirty="0" smtClean="0">
                          <a:effectLst/>
                        </a:rPr>
                        <a:t>5/15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Biology STAAR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Thursday </a:t>
                      </a:r>
                      <a:r>
                        <a:rPr lang="en-US" sz="1200" b="1" dirty="0" smtClean="0">
                          <a:effectLst/>
                        </a:rPr>
                        <a:t>5/16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ALGEBRA 1</a:t>
                      </a:r>
                      <a:r>
                        <a:rPr lang="en-US" sz="1200" b="1" baseline="0" dirty="0" smtClean="0">
                          <a:effectLst/>
                        </a:rPr>
                        <a:t> STAAR!!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Friday 5/17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26" marR="60526" marT="0" marB="0"/>
                </a:tc>
              </a:tr>
            </a:tbl>
          </a:graphicData>
        </a:graphic>
      </p:graphicFrame>
      <p:pic>
        <p:nvPicPr>
          <p:cNvPr id="2050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3007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35" y="2514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35" y="2514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5" y="30480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5" y="30480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35" y="30480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35" y="30480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5" y="35052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5" y="35052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35" y="35052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35" y="35052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5" y="4007007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5" y="4038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35" y="4038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35" y="4038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35" y="4038600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3.gstatic.com/images?q=tbn:ANd9GcQ5jNDuvHDB9JFotv-w3udfDY4EVokYxaFwnLcl2CDHrLUqILL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5" y="4435396"/>
            <a:ext cx="856965" cy="7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7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/>
              <a:t>I will identify equations that represent </a:t>
            </a:r>
            <a:r>
              <a:rPr lang="en-US" sz="3500" b="1" dirty="0" smtClean="0">
                <a:solidFill>
                  <a:srgbClr val="FF0000"/>
                </a:solidFill>
              </a:rPr>
              <a:t>exponential growth &amp; exponential decay.</a:t>
            </a:r>
          </a:p>
          <a:p>
            <a:endParaRPr lang="en-US" sz="3500" dirty="0"/>
          </a:p>
          <a:p>
            <a:r>
              <a:rPr lang="en-US" sz="3500" dirty="0" smtClean="0"/>
              <a:t>I will answer questions using equations of </a:t>
            </a:r>
            <a:r>
              <a:rPr lang="en-US" sz="3500" b="1" dirty="0" smtClean="0">
                <a:solidFill>
                  <a:srgbClr val="FF0000"/>
                </a:solidFill>
              </a:rPr>
              <a:t>exponential growth &amp; exponential decay.</a:t>
            </a:r>
            <a:endParaRPr lang="en-US" sz="3100" b="1" dirty="0" smtClean="0">
              <a:solidFill>
                <a:srgbClr val="FF0000"/>
              </a:solidFill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418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First					(8)</a:t>
            </a:r>
          </a:p>
          <a:p>
            <a:r>
              <a:rPr lang="en-US" dirty="0" smtClean="0"/>
              <a:t>Notes/Guided Practice		(25)</a:t>
            </a:r>
          </a:p>
          <a:p>
            <a:r>
              <a:rPr lang="en-US" dirty="0" smtClean="0"/>
              <a:t>On Your Own				(20)</a:t>
            </a:r>
          </a:p>
          <a:p>
            <a:r>
              <a:rPr lang="en-US" dirty="0" smtClean="0"/>
              <a:t>Exit Ticket				(3)</a:t>
            </a:r>
          </a:p>
        </p:txBody>
      </p:sp>
      <p:pic>
        <p:nvPicPr>
          <p:cNvPr id="2050" name="Picture 2" descr="http://arborinvestmentplanner.com/wordpress-content/uploads/2012/09/Exponential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7" y="4095749"/>
            <a:ext cx="2464553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6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Would you rather…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219200"/>
            <a:ext cx="554355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genie pops out of a lamp and presents you with the following choice:</a:t>
            </a:r>
          </a:p>
          <a:p>
            <a:pPr lvl="1"/>
            <a:r>
              <a:rPr lang="en-US" dirty="0" smtClean="0"/>
              <a:t>Receive $50,000 now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marL="457200" lvl="1" indent="0">
              <a:buNone/>
            </a:pPr>
            <a:r>
              <a:rPr lang="en-US" dirty="0" smtClean="0"/>
              <a:t>- For the next month, start with 2 pennies on Day 1 and then receive 2 more pennies on Day 2, </a:t>
            </a:r>
            <a:r>
              <a:rPr lang="en-US" dirty="0"/>
              <a:t>4</a:t>
            </a:r>
            <a:r>
              <a:rPr lang="en-US" dirty="0" smtClean="0"/>
              <a:t> more pennies on Day 3, 8 more pennies on Day 4,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</p:txBody>
      </p:sp>
      <p:pic>
        <p:nvPicPr>
          <p:cNvPr id="3074" name="Picture 2" descr="http://images2.fanpop.com/images/photos/4200000/genie-aladdin-4250844-354-4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3718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Choice 1 – By the end May you would have…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652774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$50,000</a:t>
            </a:r>
            <a:endParaRPr lang="en-US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sharing.kxan.com/sharewwlp/photo/2012/01/10/50_thousand_dollars_20120110193256_320_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88" y="2754083"/>
            <a:ext cx="5152572" cy="38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- For the next month, start with 2 pennies on Day 1 and then receive 2 more pennies on Day 2, 4 more pennies on Day 3, 8 more pennies on Day 4,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44213"/>
              </p:ext>
            </p:extLst>
          </p:nvPr>
        </p:nvGraphicFramePr>
        <p:xfrm>
          <a:off x="1600200" y="685800"/>
          <a:ext cx="2590800" cy="604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2057400"/>
              </a:tblGrid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71944"/>
              </p:ext>
            </p:extLst>
          </p:nvPr>
        </p:nvGraphicFramePr>
        <p:xfrm>
          <a:off x="4724400" y="685800"/>
          <a:ext cx="2590800" cy="5667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2057400"/>
              </a:tblGrid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64161" y="6659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$0.02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161" y="990600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$0.04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3517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$0.08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8089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$0.16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$0.32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9839" y="24947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$0.64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1" y="29519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$1.28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3276600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$2.56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9839" y="3637746"/>
            <a:ext cx="91723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$5.12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6049" y="4038600"/>
            <a:ext cx="10791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$10.24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6049" y="4363254"/>
            <a:ext cx="10791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$20.48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88888" y="4724400"/>
            <a:ext cx="10791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$40.96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86049" y="5181600"/>
            <a:ext cx="107914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$81.92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5099" y="5506254"/>
            <a:ext cx="124104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$163.84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7937" y="5867400"/>
            <a:ext cx="124104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$327.68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05098" y="6304746"/>
            <a:ext cx="124104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$655.36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1951" y="609600"/>
            <a:ext cx="14863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$1,310.72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1952" y="990600"/>
            <a:ext cx="14863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$2,621.44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4791" y="1351746"/>
            <a:ext cx="14863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$5,242.88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3838" y="1752600"/>
            <a:ext cx="16482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$10,485.76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43839" y="2113746"/>
            <a:ext cx="16482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$20,971.52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6677" y="2494746"/>
            <a:ext cx="16482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$41,943.04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3838" y="2895600"/>
            <a:ext cx="164820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$83,886.08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2887" y="3256746"/>
            <a:ext cx="1810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$167,772.16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65726" y="3637746"/>
            <a:ext cx="1810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$335,554.32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62887" y="4018746"/>
            <a:ext cx="1810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$671,088.64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81600" y="4419600"/>
            <a:ext cx="20553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$1,342,177.28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3629" y="4780746"/>
            <a:ext cx="20553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$2,684,354.56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81600" y="5181600"/>
            <a:ext cx="205537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$5,368,709.12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74126" y="5542746"/>
            <a:ext cx="221727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$10,737,418.24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74126" y="5923746"/>
            <a:ext cx="221727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$21,474,836.48</a:t>
            </a:r>
            <a:endParaRPr lang="en-US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Choice 2 – By the end May you would have…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784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1192</Words>
  <Application>Microsoft Macintosh PowerPoint</Application>
  <PresentationFormat>On-screen Show (4:3)</PresentationFormat>
  <Paragraphs>248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Weekly Schedule</vt:lpstr>
      <vt:lpstr>Exponential Growth &amp; Decay</vt:lpstr>
      <vt:lpstr>Today’s Objective</vt:lpstr>
      <vt:lpstr>Agenda</vt:lpstr>
      <vt:lpstr>Would you rather…</vt:lpstr>
      <vt:lpstr>Choice 1 – By the end May you would have…</vt:lpstr>
      <vt:lpstr>Or…</vt:lpstr>
      <vt:lpstr>Choice 2 – By the end May you would have…</vt:lpstr>
      <vt:lpstr>Choice 2 – By the end May you would have…</vt:lpstr>
      <vt:lpstr>PowerPoint Presentation</vt:lpstr>
      <vt:lpstr>Today’s Objective</vt:lpstr>
      <vt:lpstr>Exponential Growth:</vt:lpstr>
      <vt:lpstr>PowerPoint Presentation</vt:lpstr>
      <vt:lpstr>Example 1</vt:lpstr>
      <vt:lpstr>The evolution of cell phones</vt:lpstr>
      <vt:lpstr>Example 2</vt:lpstr>
      <vt:lpstr>Example 2</vt:lpstr>
      <vt:lpstr>PowerPoint Presentation</vt:lpstr>
      <vt:lpstr>Example 3</vt:lpstr>
      <vt:lpstr>Example 4</vt:lpstr>
      <vt:lpstr>Example 4</vt:lpstr>
      <vt:lpstr>On Your 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and Making Decisions, Predictions, and Critical Judgments from Functional Relationships</dc:title>
  <dc:creator>Andrew Hill</dc:creator>
  <cp:lastModifiedBy>Andrew Hill</cp:lastModifiedBy>
  <cp:revision>810</cp:revision>
  <cp:lastPrinted>2013-04-29T18:35:17Z</cp:lastPrinted>
  <dcterms:created xsi:type="dcterms:W3CDTF">2013-04-07T19:57:49Z</dcterms:created>
  <dcterms:modified xsi:type="dcterms:W3CDTF">2013-08-01T12:48:39Z</dcterms:modified>
</cp:coreProperties>
</file>