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624"/>
  </p:normalViewPr>
  <p:slideViewPr>
    <p:cSldViewPr snapToGrid="0" snapToObjects="1">
      <p:cViewPr>
        <p:scale>
          <a:sx n="37" d="100"/>
          <a:sy n="37" d="100"/>
        </p:scale>
        <p:origin x="3376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5E7FB9E-7F98-304D-8678-D8FCFA00A185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5EACC57-3C63-0244-9ED2-FDAD0B97AE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8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Notation &amp; Evaluating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with Wiggins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0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032" y="738553"/>
            <a:ext cx="110431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dirty="0" smtClean="0"/>
              <a:t>Suppose that your current job pays $11.50 per hour. Your salary, </a:t>
            </a:r>
            <a:r>
              <a:rPr lang="en-US" altLang="en-US" sz="3600" i="1" dirty="0" smtClean="0"/>
              <a:t>S</a:t>
            </a:r>
            <a:r>
              <a:rPr lang="en-US" altLang="en-US" sz="3600" dirty="0" smtClean="0"/>
              <a:t>, is calculated by multiplying $11.50 by the number of hours you work, </a:t>
            </a:r>
            <a:r>
              <a:rPr lang="en-US" altLang="en-US" sz="3600" i="1" dirty="0" smtClean="0"/>
              <a:t>h</a:t>
            </a:r>
            <a:r>
              <a:rPr lang="en-US" altLang="en-US" sz="3600" dirty="0" smtClean="0"/>
              <a:t>.</a:t>
            </a:r>
            <a:r>
              <a:rPr lang="en-US" altLang="en-US" sz="3600" i="1" dirty="0" smtClean="0"/>
              <a:t> </a:t>
            </a:r>
            <a:r>
              <a:rPr lang="en-US" altLang="en-US" sz="3600" dirty="0" smtClean="0"/>
              <a:t>That is, </a:t>
            </a:r>
            <a:r>
              <a:rPr lang="en-US" altLang="en-US" sz="3600" i="1" dirty="0" smtClean="0"/>
              <a:t>Salary </a:t>
            </a:r>
            <a:r>
              <a:rPr lang="en-US" altLang="en-US" sz="3600" dirty="0" smtClean="0"/>
              <a:t>= $11.50? </a:t>
            </a:r>
            <a:r>
              <a:rPr lang="en-US" altLang="en-US" sz="3600" i="1" dirty="0" smtClean="0"/>
              <a:t>Hours </a:t>
            </a:r>
            <a:r>
              <a:rPr lang="en-US" altLang="en-US" sz="3600" dirty="0" smtClean="0"/>
              <a:t>or, in function notation, </a:t>
            </a:r>
            <a:r>
              <a:rPr lang="en-US" altLang="en-US" sz="3600" i="1" dirty="0" smtClean="0"/>
              <a:t>S </a:t>
            </a:r>
            <a:r>
              <a:rPr lang="en-US" altLang="en-US" sz="3600" dirty="0" smtClean="0"/>
              <a:t>= </a:t>
            </a:r>
            <a:r>
              <a:rPr lang="en-US" altLang="en-US" sz="3600" i="1" dirty="0" smtClean="0"/>
              <a:t>f</a:t>
            </a:r>
            <a:r>
              <a:rPr lang="en-US" altLang="en-US" sz="3600" dirty="0" smtClean="0"/>
              <a:t> (</a:t>
            </a:r>
            <a:r>
              <a:rPr lang="en-US" altLang="en-US" sz="3600" i="1" dirty="0" smtClean="0"/>
              <a:t>h</a:t>
            </a:r>
            <a:r>
              <a:rPr lang="en-US" altLang="en-US" sz="3600" dirty="0" smtClean="0"/>
              <a:t>) = 11.5</a:t>
            </a:r>
            <a:r>
              <a:rPr lang="en-US" altLang="en-US" sz="3600" i="1" dirty="0" smtClean="0"/>
              <a:t>h. </a:t>
            </a:r>
            <a:r>
              <a:rPr lang="en-US" altLang="en-US" sz="3600" dirty="0" smtClean="0"/>
              <a:t>Evaluate </a:t>
            </a:r>
            <a:r>
              <a:rPr lang="en-US" altLang="en-US" sz="3600" i="1" dirty="0" smtClean="0"/>
              <a:t>f</a:t>
            </a:r>
            <a:r>
              <a:rPr lang="en-US" altLang="en-US" sz="3600" dirty="0" smtClean="0"/>
              <a:t> (80) and explain what the numerical answer means.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3600" dirty="0" smtClean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dirty="0" smtClean="0">
                <a:solidFill>
                  <a:srgbClr val="09959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dirty="0" smtClean="0"/>
              <a:t>To evaluate </a:t>
            </a:r>
            <a:r>
              <a:rPr lang="en-US" altLang="en-US" sz="3600" i="1" dirty="0" smtClean="0"/>
              <a:t>f</a:t>
            </a:r>
            <a:r>
              <a:rPr lang="en-US" altLang="en-US" sz="3600" dirty="0" smtClean="0"/>
              <a:t> (80) means to find the numerical value of </a:t>
            </a:r>
            <a:r>
              <a:rPr lang="en-US" altLang="en-US" sz="3600" i="1" dirty="0" smtClean="0"/>
              <a:t>S </a:t>
            </a:r>
            <a:r>
              <a:rPr lang="en-US" altLang="en-US" sz="3600" dirty="0" smtClean="0"/>
              <a:t>that results from “plugging in” 80 for the number of hours.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841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3" y="597877"/>
            <a:ext cx="104804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dirty="0" smtClean="0"/>
              <a:t>We have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3600" dirty="0" smtClean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i="1" dirty="0" smtClean="0"/>
              <a:t>f(h) = 11.5h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3600" i="1" dirty="0" smtClean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i="1" dirty="0"/>
              <a:t>f</a:t>
            </a:r>
            <a:r>
              <a:rPr lang="en-US" altLang="en-US" sz="3600" i="1" dirty="0" smtClean="0"/>
              <a:t>(80) = 11.5(80)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3600" i="1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i="1" dirty="0" smtClean="0"/>
              <a:t>= 920</a:t>
            </a:r>
            <a:endParaRPr lang="en-US" altLang="en-US" sz="3600" dirty="0" smtClean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3600" dirty="0" smtClean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3600" dirty="0" smtClean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3600" dirty="0" smtClean="0"/>
              <a:t>In other words, when </a:t>
            </a:r>
            <a:r>
              <a:rPr lang="en-US" altLang="en-US" sz="3600" i="1" dirty="0" smtClean="0"/>
              <a:t>h </a:t>
            </a:r>
            <a:r>
              <a:rPr lang="en-US" altLang="en-US" sz="3600" dirty="0" smtClean="0"/>
              <a:t>= 80, </a:t>
            </a:r>
            <a:r>
              <a:rPr lang="en-US" altLang="en-US" sz="3600" i="1" dirty="0" smtClean="0"/>
              <a:t>S </a:t>
            </a:r>
            <a:r>
              <a:rPr lang="en-US" altLang="en-US" sz="3600" dirty="0" smtClean="0"/>
              <a:t>= 920. This means that if you work 80 hours your salary will be $920.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857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215" y="351692"/>
            <a:ext cx="10832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smtClean="0">
                <a:ea typeface="Times New Roman" charset="0"/>
                <a:cs typeface="Times New Roman" charset="0"/>
              </a:rPr>
              <a:t>Find the range</a:t>
            </a:r>
            <a:r>
              <a:rPr lang="en-US" altLang="en-US" sz="4400" dirty="0" smtClean="0">
                <a:ea typeface="Times New Roman" charset="0"/>
                <a:cs typeface="Times New Roman" charset="0"/>
              </a:rPr>
              <a:t> for the function  </a:t>
            </a:r>
            <a:r>
              <a:rPr lang="en-US" altLang="en-US" sz="4400" dirty="0" smtClean="0"/>
              <a:t> </a:t>
            </a:r>
            <a:r>
              <a:rPr lang="en-US" altLang="en-US" sz="4400" i="1" dirty="0" smtClean="0"/>
              <a:t>f(x) = </a:t>
            </a:r>
            <a:r>
              <a:rPr lang="en-US" altLang="en-US" sz="4400" dirty="0" smtClean="0"/>
              <a:t>3x + 1</a:t>
            </a:r>
          </a:p>
          <a:p>
            <a:r>
              <a:rPr lang="en-US" altLang="en-US" sz="4400" dirty="0" smtClean="0"/>
              <a:t>If the domain of </a:t>
            </a:r>
            <a:r>
              <a:rPr lang="en-US" altLang="en-US" sz="4400" i="1" dirty="0" smtClean="0"/>
              <a:t>f(x) is {0, 2,4}.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2201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br>
              <a:rPr lang="en-US" dirty="0" smtClean="0"/>
            </a:br>
            <a:r>
              <a:rPr lang="en-US" dirty="0" smtClean="0"/>
              <a:t>Evaluate the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453" y="2543908"/>
            <a:ext cx="8770571" cy="36515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Evaluate </a:t>
            </a:r>
            <a:r>
              <a:rPr lang="en-US" sz="3600" b="1" i="1" dirty="0" smtClean="0"/>
              <a:t>h</a:t>
            </a:r>
            <a:r>
              <a:rPr lang="en-US" sz="3600" b="1" dirty="0" smtClean="0"/>
              <a:t>(x) =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34708" y="2543908"/>
                <a:ext cx="547931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charset="0"/>
                      </a:rPr>
                      <m:t>− </m:t>
                    </m:r>
                  </m:oMath>
                </a14:m>
                <a:r>
                  <a:rPr lang="en-US" sz="4400" dirty="0" smtClean="0"/>
                  <a:t>3x - 2</a:t>
                </a:r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08" y="2543908"/>
                <a:ext cx="5479316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24324" b="-50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61846" y="3727938"/>
            <a:ext cx="1330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i="1" dirty="0" smtClean="0"/>
              <a:t>h(0)</a:t>
            </a:r>
          </a:p>
          <a:p>
            <a:pPr marL="342900" indent="-342900">
              <a:buAutoNum type="alphaLcPeriod"/>
            </a:pPr>
            <a:r>
              <a:rPr lang="en-US" sz="3600" i="1" dirty="0"/>
              <a:t>h</a:t>
            </a:r>
            <a:r>
              <a:rPr lang="en-US" sz="3600" i="1" dirty="0" smtClean="0"/>
              <a:t>(2)</a:t>
            </a:r>
          </a:p>
          <a:p>
            <a:pPr marL="342900" indent="-342900">
              <a:buAutoNum type="alphaLcPeriod"/>
            </a:pPr>
            <a:r>
              <a:rPr lang="en-US" sz="3600" i="1" dirty="0"/>
              <a:t>h</a:t>
            </a:r>
            <a:r>
              <a:rPr lang="en-US" sz="3600" i="1" dirty="0" smtClean="0"/>
              <a:t>(3)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67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function notation?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Function notation</a:t>
            </a:r>
            <a:r>
              <a:rPr lang="en-US" dirty="0" smtClean="0"/>
              <a:t> is a method for writing variables as a function of other variables. </a:t>
            </a:r>
          </a:p>
          <a:p>
            <a:r>
              <a:rPr lang="en-US" b="1" dirty="0" smtClean="0"/>
              <a:t>The variable y, becomes a function of x, meaning the variable x is used to find the value of y. 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If Jerrell plans to take members of his basketball team out to eat for 9.99 each, how much money will Jerrell need? </a:t>
            </a:r>
          </a:p>
          <a:p>
            <a:r>
              <a:rPr lang="en-US" b="1" dirty="0" smtClean="0"/>
              <a:t>Y = 9.99x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10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function notation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Verdana" charset="0"/>
              </a:rPr>
              <a:t>When the set of ordered pairs described by an equation satisfies the definition of a function, the equation can be written in </a:t>
            </a:r>
            <a:r>
              <a:rPr lang="en-US" altLang="en-US" b="1" u="sng" dirty="0">
                <a:latin typeface="Verdana" charset="0"/>
              </a:rPr>
              <a:t>function notation.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568345"/>
            <a:ext cx="10662871" cy="15607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ahoma" charset="0"/>
              </a:rPr>
              <a:t>Function notation</a:t>
            </a:r>
            <a:r>
              <a:rPr lang="en-US" altLang="en-US" dirty="0">
                <a:latin typeface="Tahoma" charset="0"/>
              </a:rPr>
              <a:t> replaces the independent variable, </a:t>
            </a:r>
            <a:r>
              <a:rPr lang="en-US" altLang="en-US" i="1" dirty="0">
                <a:latin typeface="Tahoma" charset="0"/>
              </a:rPr>
              <a:t>y</a:t>
            </a:r>
            <a:r>
              <a:rPr lang="en-US" altLang="en-US" dirty="0">
                <a:latin typeface="Tahoma" charset="0"/>
              </a:rPr>
              <a:t> with either </a:t>
            </a:r>
            <a:r>
              <a:rPr lang="en-US" altLang="en-US" i="1" dirty="0">
                <a:latin typeface="Tahoma" charset="0"/>
              </a:rPr>
              <a:t>f(x), g(x),</a:t>
            </a:r>
            <a:r>
              <a:rPr lang="en-US" altLang="en-US" dirty="0">
                <a:latin typeface="Tahoma" charset="0"/>
              </a:rPr>
              <a:t> or </a:t>
            </a:r>
            <a:r>
              <a:rPr lang="en-US" altLang="en-US" i="1" dirty="0">
                <a:latin typeface="Tahoma" charset="0"/>
              </a:rPr>
              <a:t>h(x).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438400"/>
            <a:ext cx="11374071" cy="3651504"/>
          </a:xfrm>
        </p:spPr>
        <p:txBody>
          <a:bodyPr/>
          <a:lstStyle/>
          <a:p>
            <a:pPr algn="ctr"/>
            <a:r>
              <a:rPr lang="en-US" altLang="en-US" dirty="0">
                <a:latin typeface="Verdana" charset="0"/>
              </a:rPr>
              <a:t>Does </a:t>
            </a:r>
            <a:r>
              <a:rPr lang="en-US" altLang="en-US" b="1" dirty="0">
                <a:latin typeface="Verdana" charset="0"/>
              </a:rPr>
              <a:t>not</a:t>
            </a:r>
            <a:r>
              <a:rPr lang="en-US" altLang="en-US" dirty="0">
                <a:latin typeface="Verdana" charset="0"/>
              </a:rPr>
              <a:t> mean multiplication!</a:t>
            </a:r>
            <a:endParaRPr lang="en-US" altLang="en-US" dirty="0"/>
          </a:p>
          <a:p>
            <a:r>
              <a:rPr lang="en-US" altLang="en-US" sz="3200" i="1" dirty="0">
                <a:ea typeface="Times New Roman" charset="0"/>
                <a:cs typeface="Times New Roman" charset="0"/>
              </a:rPr>
              <a:t>f(x)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 is read as “ </a:t>
            </a:r>
            <a:r>
              <a:rPr lang="en-US" altLang="en-US" sz="3200" b="1" dirty="0" smtClean="0">
                <a:ea typeface="Times New Roman" charset="0"/>
                <a:cs typeface="Times New Roman" charset="0"/>
              </a:rPr>
              <a:t>_f___</a:t>
            </a:r>
            <a:r>
              <a:rPr lang="en-US" altLang="en-US" sz="3200" dirty="0" smtClean="0">
                <a:ea typeface="Times New Roman" charset="0"/>
                <a:cs typeface="Times New Roman" charset="0"/>
              </a:rPr>
              <a:t>  ___of__  </a:t>
            </a:r>
            <a:r>
              <a:rPr lang="en-US" altLang="en-US" sz="3200" b="1" dirty="0" smtClean="0">
                <a:ea typeface="Times New Roman" charset="0"/>
                <a:cs typeface="Times New Roman" charset="0"/>
              </a:rPr>
              <a:t>____x_”</a:t>
            </a:r>
          </a:p>
          <a:p>
            <a:endParaRPr lang="en-US" altLang="en-US" sz="3200" dirty="0">
              <a:ea typeface="Times New Roman" charset="0"/>
              <a:cs typeface="Times New Roman" charset="0"/>
            </a:endParaRPr>
          </a:p>
          <a:p>
            <a:r>
              <a:rPr lang="en-US" altLang="en-US" sz="3200" i="1" dirty="0">
                <a:ea typeface="Times New Roman" charset="0"/>
                <a:cs typeface="Times New Roman" charset="0"/>
              </a:rPr>
              <a:t>g(x)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 is read as “ </a:t>
            </a:r>
            <a:r>
              <a:rPr lang="en-US" altLang="en-US" sz="3200" b="1" dirty="0" smtClean="0">
                <a:ea typeface="Times New Roman" charset="0"/>
                <a:cs typeface="Times New Roman" charset="0"/>
              </a:rPr>
              <a:t>_g___</a:t>
            </a:r>
            <a:r>
              <a:rPr lang="en-US" altLang="en-US" sz="3200" dirty="0" smtClean="0">
                <a:ea typeface="Times New Roman" charset="0"/>
                <a:cs typeface="Times New Roman" charset="0"/>
              </a:rPr>
              <a:t>  ___of__  </a:t>
            </a:r>
            <a:r>
              <a:rPr lang="en-US" altLang="en-US" sz="3200" b="1" dirty="0" smtClean="0">
                <a:ea typeface="Times New Roman" charset="0"/>
                <a:cs typeface="Times New Roman" charset="0"/>
              </a:rPr>
              <a:t>__x___”</a:t>
            </a:r>
            <a:endParaRPr lang="en-US" altLang="en-US" sz="3200" b="1" dirty="0"/>
          </a:p>
          <a:p>
            <a:endParaRPr lang="en-US" altLang="en-US" dirty="0" smtClean="0"/>
          </a:p>
          <a:p>
            <a:r>
              <a:rPr lang="en-US" altLang="en-US" sz="3200" i="1" dirty="0">
                <a:ea typeface="Times New Roman" charset="0"/>
                <a:cs typeface="Times New Roman" charset="0"/>
              </a:rPr>
              <a:t>h(x)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 is read as “ </a:t>
            </a:r>
            <a:r>
              <a:rPr lang="en-US" altLang="en-US" sz="3200" b="1" dirty="0" smtClean="0">
                <a:ea typeface="Times New Roman" charset="0"/>
                <a:cs typeface="Times New Roman" charset="0"/>
              </a:rPr>
              <a:t>__h__</a:t>
            </a:r>
            <a:r>
              <a:rPr lang="en-US" altLang="en-US" sz="3200" dirty="0" smtClean="0">
                <a:ea typeface="Times New Roman" charset="0"/>
                <a:cs typeface="Times New Roman" charset="0"/>
              </a:rPr>
              <a:t>  __of___  </a:t>
            </a:r>
            <a:r>
              <a:rPr lang="en-US" altLang="en-US" sz="3200" b="1" dirty="0" smtClean="0">
                <a:ea typeface="Times New Roman" charset="0"/>
                <a:cs typeface="Times New Roman" charset="0"/>
              </a:rPr>
              <a:t>__x___”</a:t>
            </a:r>
            <a:endParaRPr lang="en-US" altLang="en-US" sz="3200" b="1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3165456"/>
          </a:xfrm>
        </p:spPr>
        <p:txBody>
          <a:bodyPr/>
          <a:lstStyle/>
          <a:p>
            <a:r>
              <a:rPr lang="en-US" dirty="0" smtClean="0"/>
              <a:t>Instead of writing, y = x + 3, we replace the </a:t>
            </a:r>
            <a:r>
              <a:rPr lang="en-US" b="1" i="1" dirty="0" smtClean="0"/>
              <a:t>y </a:t>
            </a:r>
            <a:r>
              <a:rPr lang="en-US" dirty="0" smtClean="0"/>
              <a:t>with </a:t>
            </a:r>
            <a:r>
              <a:rPr lang="en-US" b="1" i="1" smtClean="0"/>
              <a:t>f (x)</a:t>
            </a:r>
            <a:br>
              <a:rPr lang="en-US" b="1" i="1" smtClean="0"/>
            </a:br>
            <a:r>
              <a:rPr lang="en-US" b="1" i="1"/>
              <a:t/>
            </a:r>
            <a:br>
              <a:rPr lang="en-US" b="1" i="1"/>
            </a:br>
            <a:r>
              <a:rPr lang="en-US" b="1" i="1" smtClean="0"/>
              <a:t>f(x) = x + 3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3556000"/>
            <a:ext cx="8770571" cy="25339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Is read as “ </a:t>
            </a:r>
            <a:r>
              <a:rPr lang="en-US" sz="4400" i="1" dirty="0" smtClean="0"/>
              <a:t>f of x equals x+ 3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609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81354"/>
            <a:ext cx="11177588" cy="601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8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568345"/>
            <a:ext cx="9805133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and Dependent Variables Expressed in </a:t>
            </a:r>
            <a:r>
              <a:rPr lang="en-US" smtClean="0"/>
              <a:t>Function Notation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2391508"/>
            <a:ext cx="11211903" cy="3903784"/>
          </a:xfrm>
        </p:spPr>
        <p:txBody>
          <a:bodyPr>
            <a:normAutofit/>
          </a:bodyPr>
          <a:lstStyle/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Write each of the following sentences in function notation by choosing meaningful letters to represent each variable. 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Then identify the independent variable (input) and the dependent variable (output).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/>
              <a:t>a. </a:t>
            </a:r>
            <a:r>
              <a:rPr lang="en-US" altLang="en-US" dirty="0"/>
              <a:t>A person’s weight is a function of the person’s height.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/>
              <a:t>b. </a:t>
            </a:r>
            <a:r>
              <a:rPr lang="en-US" altLang="en-US" dirty="0"/>
              <a:t>The current gas price is a function of the amount of</a:t>
            </a:r>
            <a:br>
              <a:rPr lang="en-US" altLang="en-US" dirty="0"/>
            </a:br>
            <a:r>
              <a:rPr lang="en-US" altLang="en-US" dirty="0"/>
              <a:t>    available crude oil.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8" y="568345"/>
            <a:ext cx="9769963" cy="1049440"/>
          </a:xfrm>
        </p:spPr>
        <p:txBody>
          <a:bodyPr/>
          <a:lstStyle/>
          <a:p>
            <a:r>
              <a:rPr lang="en-US" dirty="0" smtClean="0"/>
              <a:t>Example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8" y="2321169"/>
            <a:ext cx="10649194" cy="4255477"/>
          </a:xfrm>
        </p:spPr>
        <p:txBody>
          <a:bodyPr>
            <a:noAutofit/>
          </a:bodyPr>
          <a:lstStyle/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b="1" dirty="0"/>
              <a:t>a. </a:t>
            </a:r>
            <a:r>
              <a:rPr lang="en-US" altLang="en-US" sz="2400" dirty="0"/>
              <a:t>Selecting </a:t>
            </a:r>
            <a:r>
              <a:rPr lang="en-US" altLang="en-US" sz="2400" i="1" dirty="0"/>
              <a:t>w </a:t>
            </a:r>
            <a:r>
              <a:rPr lang="en-US" altLang="en-US" sz="2400" dirty="0"/>
              <a:t>for the person’s weight and </a:t>
            </a:r>
            <a:r>
              <a:rPr lang="en-US" altLang="en-US" sz="2400" i="1" dirty="0"/>
              <a:t>h </a:t>
            </a:r>
            <a:r>
              <a:rPr lang="en-US" altLang="en-US" sz="2400" dirty="0"/>
              <a:t>for the height,</a:t>
            </a:r>
            <a:br>
              <a:rPr lang="en-US" altLang="en-US" sz="2400" dirty="0"/>
            </a:br>
            <a:r>
              <a:rPr lang="en-US" altLang="en-US" sz="2400" dirty="0"/>
              <a:t>    we represent this function as </a:t>
            </a:r>
            <a:r>
              <a:rPr lang="en-US" altLang="en-US" sz="2400" i="1" dirty="0"/>
              <a:t>f</a:t>
            </a:r>
            <a:r>
              <a:rPr lang="en-US" altLang="en-US" sz="2400" dirty="0"/>
              <a:t> (h) = </a:t>
            </a:r>
            <a:r>
              <a:rPr lang="en-US" altLang="en-US" sz="2400" i="1" dirty="0"/>
              <a:t>w</a:t>
            </a:r>
            <a:r>
              <a:rPr lang="en-US" altLang="en-US" sz="2400" dirty="0"/>
              <a:t>.</a:t>
            </a:r>
            <a:r>
              <a:rPr lang="en-US" altLang="en-US" sz="2400" i="1" dirty="0"/>
              <a:t> </a:t>
            </a:r>
            <a:r>
              <a:rPr lang="en-US" altLang="en-US" sz="2400" dirty="0"/>
              <a:t>The function </a:t>
            </a:r>
            <a:r>
              <a:rPr lang="en-US" altLang="en-US" sz="2400" i="1" dirty="0"/>
              <a:t>f</a:t>
            </a:r>
            <a:br>
              <a:rPr lang="en-US" altLang="en-US" sz="2400" i="1" dirty="0"/>
            </a:br>
            <a:r>
              <a:rPr lang="en-US" altLang="en-US" sz="2400" i="1" dirty="0"/>
              <a:t>    </a:t>
            </a:r>
            <a:r>
              <a:rPr lang="en-US" altLang="en-US" sz="2400" dirty="0"/>
              <a:t>takes a value for the independent variable h</a:t>
            </a:r>
            <a:r>
              <a:rPr lang="en-US" altLang="en-US" sz="2400" i="1" dirty="0"/>
              <a:t> </a:t>
            </a:r>
            <a:r>
              <a:rPr lang="en-US" altLang="en-US" sz="2400" dirty="0"/>
              <a:t>and</a:t>
            </a:r>
            <a:br>
              <a:rPr lang="en-US" altLang="en-US" sz="2400" dirty="0"/>
            </a:br>
            <a:r>
              <a:rPr lang="en-US" altLang="en-US" sz="2400" dirty="0"/>
              <a:t>    generates a value for the dependent variable </a:t>
            </a:r>
            <a:r>
              <a:rPr lang="en-US" altLang="en-US" sz="2400" i="1" dirty="0"/>
              <a:t>w</a:t>
            </a:r>
            <a:r>
              <a:rPr lang="en-US" altLang="en-US" sz="2400" dirty="0"/>
              <a:t>.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b="1" dirty="0"/>
              <a:t>b. </a:t>
            </a:r>
            <a:r>
              <a:rPr lang="en-US" altLang="en-US" sz="2400" dirty="0"/>
              <a:t>Selecting </a:t>
            </a:r>
            <a:r>
              <a:rPr lang="en-US" altLang="en-US" sz="2400" i="1" dirty="0"/>
              <a:t>g </a:t>
            </a:r>
            <a:r>
              <a:rPr lang="en-US" altLang="en-US" sz="2400" dirty="0"/>
              <a:t>for the gas price and </a:t>
            </a:r>
            <a:r>
              <a:rPr lang="en-US" altLang="en-US" sz="2400" i="1" dirty="0"/>
              <a:t>c </a:t>
            </a:r>
            <a:r>
              <a:rPr lang="en-US" altLang="en-US" sz="2400" dirty="0"/>
              <a:t>for the available crude</a:t>
            </a:r>
            <a:br>
              <a:rPr lang="en-US" altLang="en-US" sz="2400" dirty="0"/>
            </a:br>
            <a:r>
              <a:rPr lang="en-US" altLang="en-US" sz="2400" dirty="0"/>
              <a:t>    oil, we represent this function as </a:t>
            </a:r>
            <a:r>
              <a:rPr lang="en-US" altLang="en-US" sz="2400" i="1" dirty="0"/>
              <a:t>f</a:t>
            </a:r>
            <a:r>
              <a:rPr lang="en-US" altLang="en-US" sz="2400" dirty="0"/>
              <a:t> (</a:t>
            </a:r>
            <a:r>
              <a:rPr lang="en-US" altLang="en-US" sz="2400" i="1" dirty="0"/>
              <a:t>c</a:t>
            </a:r>
            <a:r>
              <a:rPr lang="en-US" altLang="en-US" sz="2400" dirty="0"/>
              <a:t>) = </a:t>
            </a:r>
            <a:r>
              <a:rPr lang="en-US" altLang="en-US" sz="2400" i="1" dirty="0"/>
              <a:t>g</a:t>
            </a:r>
            <a:r>
              <a:rPr lang="en-US" altLang="en-US" sz="2400" dirty="0"/>
              <a:t>. The function </a:t>
            </a:r>
            <a:r>
              <a:rPr lang="en-US" altLang="en-US" sz="2400" i="1" dirty="0"/>
              <a:t>f</a:t>
            </a:r>
            <a:br>
              <a:rPr lang="en-US" altLang="en-US" sz="2400" i="1" dirty="0"/>
            </a:br>
            <a:r>
              <a:rPr lang="en-US" altLang="en-US" sz="2400" i="1" dirty="0"/>
              <a:t>    </a:t>
            </a:r>
            <a:r>
              <a:rPr lang="en-US" altLang="en-US" sz="2400" dirty="0"/>
              <a:t>will take a value for the independent variable </a:t>
            </a:r>
            <a:r>
              <a:rPr lang="en-US" altLang="en-US" sz="2400" i="1" dirty="0"/>
              <a:t>c </a:t>
            </a:r>
            <a:r>
              <a:rPr lang="en-US" altLang="en-US" sz="2400" dirty="0"/>
              <a:t>and</a:t>
            </a:r>
            <a:br>
              <a:rPr lang="en-US" altLang="en-US" sz="2400" dirty="0"/>
            </a:br>
            <a:r>
              <a:rPr lang="en-US" altLang="en-US" sz="2400" dirty="0"/>
              <a:t>    generates a value for the dependent variable </a:t>
            </a:r>
            <a:r>
              <a:rPr lang="en-US" altLang="en-US" sz="2400" i="1" dirty="0"/>
              <a:t>g</a:t>
            </a:r>
            <a:r>
              <a:rPr lang="en-US" alt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02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Evaluating 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2438400"/>
            <a:ext cx="11387748" cy="365150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We can </a:t>
            </a:r>
            <a:r>
              <a:rPr lang="en-US" altLang="en-US" sz="3200" i="1" dirty="0"/>
              <a:t>evaluate </a:t>
            </a:r>
            <a:r>
              <a:rPr lang="en-US" altLang="en-US" sz="3200" dirty="0"/>
              <a:t>functions using function notation</a:t>
            </a:r>
            <a:r>
              <a:rPr lang="en-US" altLang="en-US" sz="3200" dirty="0" smtClean="0"/>
              <a:t>.</a:t>
            </a:r>
          </a:p>
          <a:p>
            <a:endParaRPr lang="en-US" altLang="en-US" sz="3200" dirty="0"/>
          </a:p>
          <a:p>
            <a:r>
              <a:rPr lang="en-US" sz="3200" dirty="0" smtClean="0"/>
              <a:t>The process of finding the output of a function that corresponds with a given input is called evaluating a function.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514146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100</TotalTime>
  <Words>510</Words>
  <Application>Microsoft Macintosh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Cambria Math</vt:lpstr>
      <vt:lpstr>Century Schoolbook</vt:lpstr>
      <vt:lpstr>Corbel</vt:lpstr>
      <vt:lpstr>Tahoma</vt:lpstr>
      <vt:lpstr>Times New Roman</vt:lpstr>
      <vt:lpstr>Verdana</vt:lpstr>
      <vt:lpstr>Feathered</vt:lpstr>
      <vt:lpstr>Function Notation &amp; Evaluating Functions</vt:lpstr>
      <vt:lpstr>What is function notation?</vt:lpstr>
      <vt:lpstr>When can function notation be used?</vt:lpstr>
      <vt:lpstr>Function notation replaces the independent variable, y with either f(x), g(x), or h(x).  </vt:lpstr>
      <vt:lpstr>Instead of writing, y = x + 3, we replace the y with f (x)  f(x) = x + 3</vt:lpstr>
      <vt:lpstr>PowerPoint Presentation</vt:lpstr>
      <vt:lpstr>Independent and Dependent Variables Expressed in Function Notation</vt:lpstr>
      <vt:lpstr>Example Solution</vt:lpstr>
      <vt:lpstr>Evaluating Functions</vt:lpstr>
      <vt:lpstr>PowerPoint Presentation</vt:lpstr>
      <vt:lpstr>PowerPoint Presentation</vt:lpstr>
      <vt:lpstr>PowerPoint Presentation</vt:lpstr>
      <vt:lpstr>Practice Problems Evaluate the Functions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Notation &amp; Evaluating Functions</dc:title>
  <dc:creator>Tameka Wiggins</dc:creator>
  <cp:lastModifiedBy>Tameka Wiggins</cp:lastModifiedBy>
  <cp:revision>7</cp:revision>
  <dcterms:created xsi:type="dcterms:W3CDTF">2018-11-28T01:03:36Z</dcterms:created>
  <dcterms:modified xsi:type="dcterms:W3CDTF">2018-11-28T02:48:47Z</dcterms:modified>
</cp:coreProperties>
</file>