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5" r:id="rId2"/>
    <p:sldId id="317" r:id="rId3"/>
    <p:sldId id="297" r:id="rId4"/>
    <p:sldId id="310" r:id="rId5"/>
    <p:sldId id="322" r:id="rId6"/>
    <p:sldId id="323" r:id="rId7"/>
    <p:sldId id="325" r:id="rId8"/>
    <p:sldId id="321" r:id="rId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99"/>
    <a:srgbClr val="3333FF"/>
    <a:srgbClr val="009900"/>
    <a:srgbClr val="800000"/>
    <a:srgbClr val="FF00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4660"/>
  </p:normalViewPr>
  <p:slideViewPr>
    <p:cSldViewPr>
      <p:cViewPr>
        <p:scale>
          <a:sx n="50" d="100"/>
          <a:sy n="50" d="100"/>
        </p:scale>
        <p:origin x="-136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fld id="{427B2796-51EF-44E8-8859-7A520B4E65B2}" type="datetimeFigureOut">
              <a:rPr lang="ar-SA"/>
              <a:pPr/>
              <a:t>24/02/1439</a:t>
            </a:fld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fld id="{CE0B151F-43CD-4E70-9B8A-DCFCD4516DC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63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3773-C218-4147-9D78-9DEBC14C8B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8D971-13E3-4A1D-8313-92FB7B722F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EAA9-22E3-4BCC-86E0-CB87B59CB4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05198-4DD9-45A2-BAE5-E7F4F59B05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F1F82-6191-44CA-A640-8891ACBBB1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F71BF-89A4-4E25-8716-241E280848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F443-EA4A-401F-A4ED-3EEB3E0F56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1896-16A9-4CBA-9228-271279BBB0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3228-A64C-4740-985F-BE691DEECA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EFF9-3299-4E84-97A7-6CABAB7626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01FD-07C0-430B-AC5D-3BA3A14BD0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62CD60-0D30-4EA4-AA48-8981E38AB7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1752600" y="2286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altLang="en-US" sz="4400">
                <a:solidFill>
                  <a:srgbClr val="FF3300"/>
                </a:solidFill>
                <a:latin typeface="Verdana" pitchFamily="34" charset="0"/>
              </a:rPr>
              <a:t>Lesson</a:t>
            </a:r>
            <a:r>
              <a:rPr lang="en-US" altLang="en-US" sz="4400">
                <a:latin typeface="Verdana" pitchFamily="34" charset="0"/>
              </a:rPr>
              <a:t> </a:t>
            </a:r>
            <a:r>
              <a:rPr lang="en-US" altLang="en-US" sz="4400">
                <a:solidFill>
                  <a:srgbClr val="0000FF"/>
                </a:solidFill>
                <a:latin typeface="Verdana" pitchFamily="34" charset="0"/>
              </a:rPr>
              <a:t>3-2</a:t>
            </a:r>
          </a:p>
        </p:txBody>
      </p:sp>
      <p:sp>
        <p:nvSpPr>
          <p:cNvPr id="231427" name="WordArt 3"/>
          <p:cNvSpPr>
            <a:spLocks noChangeArrowheads="1" noChangeShapeType="1" noTextEdit="1"/>
          </p:cNvSpPr>
          <p:nvPr/>
        </p:nvSpPr>
        <p:spPr bwMode="auto">
          <a:xfrm>
            <a:off x="609600" y="1905000"/>
            <a:ext cx="792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Verdana"/>
                <a:ea typeface="Verdana"/>
                <a:cs typeface="Verdana"/>
              </a:rPr>
              <a:t>Relations and Functions</a:t>
            </a:r>
          </a:p>
        </p:txBody>
      </p:sp>
      <p:sp>
        <p:nvSpPr>
          <p:cNvPr id="11274" name="WordArt 4"/>
          <p:cNvSpPr>
            <a:spLocks noChangeArrowheads="1" noChangeShapeType="1" noTextEdit="1"/>
          </p:cNvSpPr>
          <p:nvPr/>
        </p:nvSpPr>
        <p:spPr bwMode="auto">
          <a:xfrm>
            <a:off x="2362200" y="3581400"/>
            <a:ext cx="4343400" cy="13652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53540"/>
              </a:avLst>
            </a:prstTxWarp>
          </a:bodyPr>
          <a:lstStyle/>
          <a:p>
            <a:pPr algn="ctr" rtl="0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You'll Learn how to</a:t>
            </a:r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4811713"/>
            <a:ext cx="11287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3" name="Text Box 3"/>
          <p:cNvSpPr txBox="1">
            <a:spLocks noChangeArrowheads="1"/>
          </p:cNvSpPr>
          <p:nvPr/>
        </p:nvSpPr>
        <p:spPr bwMode="auto">
          <a:xfrm>
            <a:off x="1792288" y="4800600"/>
            <a:ext cx="27035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200" b="0">
                <a:latin typeface="Verdana" pitchFamily="34" charset="0"/>
                <a:cs typeface="Arial" charset="0"/>
              </a:rPr>
              <a:t>Identify Functions</a:t>
            </a:r>
          </a:p>
        </p:txBody>
      </p:sp>
      <p:pic>
        <p:nvPicPr>
          <p:cNvPr id="23144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486400"/>
            <a:ext cx="1096963" cy="433388"/>
          </a:xfrm>
          <a:prstGeom prst="rect">
            <a:avLst/>
          </a:prstGeom>
          <a:noFill/>
        </p:spPr>
      </p:pic>
      <p:sp>
        <p:nvSpPr>
          <p:cNvPr id="231445" name="Text Box 3"/>
          <p:cNvSpPr txBox="1">
            <a:spLocks noChangeArrowheads="1"/>
          </p:cNvSpPr>
          <p:nvPr/>
        </p:nvSpPr>
        <p:spPr bwMode="auto">
          <a:xfrm>
            <a:off x="1752600" y="5516563"/>
            <a:ext cx="39782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200" b="0">
                <a:latin typeface="Verdana" pitchFamily="34" charset="0"/>
                <a:cs typeface="Arial" charset="0"/>
              </a:rPr>
              <a:t>Find the domain and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7" grpId="0" animBg="1"/>
      <p:bldP spid="11274" grpId="0" animBg="1"/>
      <p:bldP spid="231443" grpId="0"/>
      <p:bldP spid="2314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Verdana" pitchFamily="34" charset="0"/>
                <a:cs typeface="Times New Roman" pitchFamily="18" charset="0"/>
              </a:rPr>
              <a:t>A </a:t>
            </a:r>
            <a:r>
              <a:rPr lang="en-US" altLang="en-US" sz="2000" b="1" smtClean="0">
                <a:latin typeface="Verdana" pitchFamily="34" charset="0"/>
                <a:cs typeface="Times New Roman" pitchFamily="18" charset="0"/>
              </a:rPr>
              <a:t>function</a:t>
            </a:r>
            <a:r>
              <a:rPr lang="en-US" altLang="en-US" sz="2000" smtClean="0">
                <a:latin typeface="Verdana" pitchFamily="34" charset="0"/>
                <a:cs typeface="Times New Roman" pitchFamily="18" charset="0"/>
              </a:rPr>
              <a:t> is a special type of relation that pairs an input or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Verdana" pitchFamily="34" charset="0"/>
                <a:cs typeface="Times New Roman" pitchFamily="18" charset="0"/>
              </a:rPr>
              <a:t>(</a:t>
            </a:r>
            <a:r>
              <a:rPr lang="en-US" altLang="en-US" sz="2000" b="1" smtClean="0">
                <a:solidFill>
                  <a:srgbClr val="CC3300"/>
                </a:solidFill>
                <a:latin typeface="Verdana" pitchFamily="34" charset="0"/>
                <a:cs typeface="Times New Roman" pitchFamily="18" charset="0"/>
              </a:rPr>
              <a:t>domain</a:t>
            </a:r>
            <a:r>
              <a:rPr lang="en-US" altLang="en-US" sz="2000" smtClean="0">
                <a:latin typeface="Verdana" pitchFamily="34" charset="0"/>
                <a:cs typeface="Times New Roman" pitchFamily="18" charset="0"/>
              </a:rPr>
              <a:t>) value with </a:t>
            </a:r>
            <a:r>
              <a:rPr lang="en-US" altLang="en-US" sz="2000" smtClean="0">
                <a:solidFill>
                  <a:srgbClr val="669900"/>
                </a:solidFill>
                <a:latin typeface="Verdana" pitchFamily="34" charset="0"/>
                <a:cs typeface="Times New Roman" pitchFamily="18" charset="0"/>
              </a:rPr>
              <a:t>exactly one Output</a:t>
            </a:r>
            <a:r>
              <a:rPr lang="en-US" altLang="en-US" sz="2000" smtClean="0">
                <a:latin typeface="Verdana" pitchFamily="34" charset="0"/>
                <a:cs typeface="Times New Roman" pitchFamily="18" charset="0"/>
              </a:rPr>
              <a:t> or (</a:t>
            </a:r>
            <a:r>
              <a:rPr lang="en-US" altLang="en-US" sz="2000" b="1" smtClean="0">
                <a:solidFill>
                  <a:srgbClr val="0066FF"/>
                </a:solidFill>
                <a:latin typeface="Verdana" pitchFamily="34" charset="0"/>
                <a:cs typeface="Times New Roman" pitchFamily="18" charset="0"/>
              </a:rPr>
              <a:t>range</a:t>
            </a:r>
            <a:r>
              <a:rPr lang="en-US" altLang="en-US" sz="2000" smtClean="0">
                <a:latin typeface="Verdana" pitchFamily="34" charset="0"/>
                <a:cs typeface="Times New Roman" pitchFamily="18" charset="0"/>
              </a:rPr>
              <a:t>). </a:t>
            </a:r>
          </a:p>
        </p:txBody>
      </p:sp>
      <p:sp>
        <p:nvSpPr>
          <p:cNvPr id="234499" name="Oval 3"/>
          <p:cNvSpPr>
            <a:spLocks noChangeArrowheads="1"/>
          </p:cNvSpPr>
          <p:nvPr/>
        </p:nvSpPr>
        <p:spPr bwMode="auto">
          <a:xfrm>
            <a:off x="2438400" y="2743200"/>
            <a:ext cx="762000" cy="2438400"/>
          </a:xfrm>
          <a:prstGeom prst="ellips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GB" sz="1400">
              <a:latin typeface="Verdana" pitchFamily="34" charset="0"/>
            </a:endParaRPr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762000" y="2743200"/>
            <a:ext cx="1143000" cy="2438400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GB" sz="1400">
              <a:latin typeface="Verdana" pitchFamily="34" charset="0"/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2609850" y="2895600"/>
            <a:ext cx="40957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endParaRPr lang="en-US" sz="1400" b="0">
              <a:latin typeface="Verdana" pitchFamily="34" charset="0"/>
            </a:endParaRPr>
          </a:p>
          <a:p>
            <a:pPr algn="l" rtl="0"/>
            <a:endParaRPr lang="en-US" sz="1400" b="0">
              <a:latin typeface="Verdana" pitchFamily="34" charset="0"/>
            </a:endParaRPr>
          </a:p>
          <a:p>
            <a:pPr algn="l" rtl="0"/>
            <a:r>
              <a:rPr lang="en-US" sz="1400" b="0">
                <a:latin typeface="Verdana" pitchFamily="34" charset="0"/>
              </a:rPr>
              <a:t>80</a:t>
            </a:r>
          </a:p>
          <a:p>
            <a:pPr algn="l" rtl="0"/>
            <a:endParaRPr lang="en-US" sz="1400" b="0">
              <a:latin typeface="Verdana" pitchFamily="34" charset="0"/>
            </a:endParaRPr>
          </a:p>
          <a:p>
            <a:pPr algn="l" rtl="0"/>
            <a:r>
              <a:rPr lang="en-US" sz="1400" b="0">
                <a:latin typeface="Verdana" pitchFamily="34" charset="0"/>
              </a:rPr>
              <a:t>85</a:t>
            </a:r>
          </a:p>
          <a:p>
            <a:pPr algn="l" rtl="0"/>
            <a:endParaRPr lang="en-US" sz="1400" b="0">
              <a:latin typeface="Verdana" pitchFamily="34" charset="0"/>
            </a:endParaRPr>
          </a:p>
          <a:p>
            <a:pPr algn="l" rtl="0"/>
            <a:r>
              <a:rPr lang="en-US" sz="1400" b="0">
                <a:latin typeface="Verdana" pitchFamily="34" charset="0"/>
              </a:rPr>
              <a:t>96</a:t>
            </a:r>
          </a:p>
          <a:p>
            <a:pPr algn="l" rtl="0"/>
            <a:endParaRPr lang="en-US" sz="1400" b="0">
              <a:latin typeface="Verdana" pitchFamily="34" charset="0"/>
            </a:endParaRPr>
          </a:p>
          <a:p>
            <a:pPr algn="l" rtl="0"/>
            <a:endParaRPr lang="en-US" sz="1400" b="0">
              <a:latin typeface="Verdana" pitchFamily="34" charset="0"/>
            </a:endParaRPr>
          </a:p>
        </p:txBody>
      </p:sp>
      <p:sp>
        <p:nvSpPr>
          <p:cNvPr id="234502" name="Line 6"/>
          <p:cNvSpPr>
            <a:spLocks noChangeShapeType="1"/>
          </p:cNvSpPr>
          <p:nvPr/>
        </p:nvSpPr>
        <p:spPr bwMode="auto">
          <a:xfrm>
            <a:off x="1600200" y="3124200"/>
            <a:ext cx="1066800" cy="7620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914400" y="2362200"/>
            <a:ext cx="968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400">
                <a:solidFill>
                  <a:srgbClr val="CC3300"/>
                </a:solidFill>
                <a:latin typeface="Verdana" pitchFamily="34" charset="0"/>
              </a:rPr>
              <a:t>Student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762000" y="1828800"/>
            <a:ext cx="2676525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600">
                <a:latin typeface="Verdana" pitchFamily="34" charset="0"/>
              </a:rPr>
              <a:t>Class-Grade relation </a:t>
            </a:r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2438400" y="2362200"/>
            <a:ext cx="77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400">
                <a:solidFill>
                  <a:srgbClr val="0066FF"/>
                </a:solidFill>
                <a:latin typeface="Verdana" pitchFamily="34" charset="0"/>
              </a:rPr>
              <a:t>Grade</a:t>
            </a:r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923925" y="2946400"/>
            <a:ext cx="8096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1400" b="0">
                <a:latin typeface="Verdana" pitchFamily="34" charset="0"/>
              </a:rPr>
              <a:t>Bilal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Peter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Selma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Ahmad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Omer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14400" y="5257800"/>
            <a:ext cx="3048000" cy="990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600" b="0">
                <a:latin typeface="Verdana" pitchFamily="34" charset="0"/>
              </a:rPr>
              <a:t>Each input is paired </a:t>
            </a:r>
          </a:p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600" b="0">
                <a:latin typeface="Verdana" pitchFamily="34" charset="0"/>
              </a:rPr>
              <a:t>with exactly one output</a:t>
            </a:r>
          </a:p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600" b="0">
                <a:latin typeface="Verdana" pitchFamily="34" charset="0"/>
              </a:rPr>
              <a:t> so </a:t>
            </a:r>
            <a:r>
              <a:rPr lang="en-US" altLang="en-US" sz="1600" b="0">
                <a:solidFill>
                  <a:srgbClr val="0066FF"/>
                </a:solidFill>
                <a:latin typeface="Verdana" pitchFamily="34" charset="0"/>
              </a:rPr>
              <a:t>it’s a function..</a:t>
            </a:r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 flipV="1">
            <a:off x="1676400" y="3505200"/>
            <a:ext cx="990600" cy="4572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09" name="Line 13"/>
          <p:cNvSpPr>
            <a:spLocks noChangeShapeType="1"/>
          </p:cNvSpPr>
          <p:nvPr/>
        </p:nvSpPr>
        <p:spPr bwMode="auto">
          <a:xfrm flipV="1">
            <a:off x="1600200" y="3429000"/>
            <a:ext cx="1066800" cy="13716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0" name="Line 14"/>
          <p:cNvSpPr>
            <a:spLocks noChangeShapeType="1"/>
          </p:cNvSpPr>
          <p:nvPr/>
        </p:nvSpPr>
        <p:spPr bwMode="auto">
          <a:xfrm>
            <a:off x="1676400" y="3581400"/>
            <a:ext cx="990600" cy="6858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1" name="Line 15"/>
          <p:cNvSpPr>
            <a:spLocks noChangeShapeType="1"/>
          </p:cNvSpPr>
          <p:nvPr/>
        </p:nvSpPr>
        <p:spPr bwMode="auto">
          <a:xfrm flipV="1">
            <a:off x="1676400" y="4343400"/>
            <a:ext cx="9906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6934200" y="2743200"/>
            <a:ext cx="1371600" cy="2438400"/>
          </a:xfrm>
          <a:prstGeom prst="ellips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GB" sz="1400">
              <a:latin typeface="Verdana" pitchFamily="34" charset="0"/>
            </a:endParaRPr>
          </a:p>
        </p:txBody>
      </p:sp>
      <p:sp>
        <p:nvSpPr>
          <p:cNvPr id="234513" name="Oval 17"/>
          <p:cNvSpPr>
            <a:spLocks noChangeArrowheads="1"/>
          </p:cNvSpPr>
          <p:nvPr/>
        </p:nvSpPr>
        <p:spPr bwMode="auto">
          <a:xfrm>
            <a:off x="5257800" y="2743200"/>
            <a:ext cx="1143000" cy="2438400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GB" sz="1400">
              <a:latin typeface="Verdana" pitchFamily="34" charset="0"/>
            </a:endParaRPr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7239000" y="3124200"/>
            <a:ext cx="41229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400" b="0" dirty="0" smtClean="0">
                <a:latin typeface="Verdana" pitchFamily="34" charset="0"/>
              </a:rPr>
              <a:t>12</a:t>
            </a:r>
            <a:endParaRPr lang="en-US" sz="1400" b="0" dirty="0">
              <a:latin typeface="Verdana" pitchFamily="34" charset="0"/>
            </a:endParaRPr>
          </a:p>
          <a:p>
            <a:pPr algn="l" rtl="0"/>
            <a:endParaRPr lang="en-US" sz="1400" b="0" dirty="0">
              <a:latin typeface="Verdana" pitchFamily="34" charset="0"/>
            </a:endParaRPr>
          </a:p>
          <a:p>
            <a:pPr algn="l" rtl="0"/>
            <a:r>
              <a:rPr lang="en-US" sz="1400" b="0" dirty="0" smtClean="0">
                <a:latin typeface="Verdana" pitchFamily="34" charset="0"/>
              </a:rPr>
              <a:t>24</a:t>
            </a:r>
            <a:endParaRPr lang="en-US" sz="1400" b="0" dirty="0">
              <a:latin typeface="Verdana" pitchFamily="34" charset="0"/>
            </a:endParaRPr>
          </a:p>
          <a:p>
            <a:pPr algn="l" rtl="0"/>
            <a:endParaRPr lang="en-US" sz="1400" b="0" dirty="0">
              <a:latin typeface="Verdana" pitchFamily="34" charset="0"/>
            </a:endParaRPr>
          </a:p>
          <a:p>
            <a:pPr algn="l" rtl="0"/>
            <a:r>
              <a:rPr lang="en-US" sz="1400" b="0" dirty="0" smtClean="0">
                <a:latin typeface="Verdana" pitchFamily="34" charset="0"/>
              </a:rPr>
              <a:t>17</a:t>
            </a:r>
            <a:endParaRPr lang="en-US" sz="1400" b="0" dirty="0">
              <a:latin typeface="Verdana" pitchFamily="34" charset="0"/>
            </a:endParaRPr>
          </a:p>
          <a:p>
            <a:pPr algn="l" rtl="0"/>
            <a:endParaRPr lang="en-US" sz="1400" b="0" dirty="0">
              <a:latin typeface="Verdana" pitchFamily="34" charset="0"/>
            </a:endParaRPr>
          </a:p>
          <a:p>
            <a:pPr algn="l" rtl="0"/>
            <a:r>
              <a:rPr lang="en-US" sz="1400" b="0" dirty="0" smtClean="0">
                <a:latin typeface="Verdana" pitchFamily="34" charset="0"/>
              </a:rPr>
              <a:t>31</a:t>
            </a:r>
            <a:endParaRPr lang="en-US" sz="1400" b="0" dirty="0">
              <a:latin typeface="Verdana" pitchFamily="34" charset="0"/>
            </a:endParaRPr>
          </a:p>
          <a:p>
            <a:pPr algn="l" rtl="0"/>
            <a:endParaRPr lang="en-US" sz="1400" b="0" dirty="0">
              <a:latin typeface="Verdana" pitchFamily="34" charset="0"/>
            </a:endParaRPr>
          </a:p>
          <a:p>
            <a:pPr algn="l" rtl="0"/>
            <a:endParaRPr lang="en-US" sz="1400" b="0" dirty="0">
              <a:latin typeface="Verdana" pitchFamily="34" charset="0"/>
            </a:endParaRPr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>
            <a:off x="6172200" y="3276600"/>
            <a:ext cx="1143000" cy="3810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6" name="Text Box 20"/>
          <p:cNvSpPr txBox="1">
            <a:spLocks noChangeArrowheads="1"/>
          </p:cNvSpPr>
          <p:nvPr/>
        </p:nvSpPr>
        <p:spPr bwMode="auto">
          <a:xfrm>
            <a:off x="5410200" y="2362200"/>
            <a:ext cx="968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400">
                <a:solidFill>
                  <a:srgbClr val="CC3300"/>
                </a:solidFill>
                <a:latin typeface="Verdana" pitchFamily="34" charset="0"/>
              </a:rPr>
              <a:t>Student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57800" y="1828800"/>
            <a:ext cx="3048000" cy="381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600" dirty="0" smtClean="0">
                <a:latin typeface="Verdana" pitchFamily="34" charset="0"/>
              </a:rPr>
              <a:t>Student-age </a:t>
            </a:r>
            <a:r>
              <a:rPr lang="en-US" altLang="en-US" sz="1600" dirty="0">
                <a:latin typeface="Verdana" pitchFamily="34" charset="0"/>
              </a:rPr>
              <a:t>relation </a:t>
            </a:r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7357016" y="2362200"/>
            <a:ext cx="567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400" dirty="0" smtClean="0">
                <a:solidFill>
                  <a:srgbClr val="0066FF"/>
                </a:solidFill>
                <a:latin typeface="Verdana" pitchFamily="34" charset="0"/>
              </a:rPr>
              <a:t>Age</a:t>
            </a:r>
            <a:endParaRPr lang="en-US" sz="1400" dirty="0">
              <a:solidFill>
                <a:srgbClr val="0066FF"/>
              </a:solidFill>
              <a:latin typeface="Verdana" pitchFamily="34" charset="0"/>
            </a:endParaRPr>
          </a:p>
        </p:txBody>
      </p:sp>
      <p:sp>
        <p:nvSpPr>
          <p:cNvPr id="234519" name="Text Box 23"/>
          <p:cNvSpPr txBox="1">
            <a:spLocks noChangeArrowheads="1"/>
          </p:cNvSpPr>
          <p:nvPr/>
        </p:nvSpPr>
        <p:spPr bwMode="auto">
          <a:xfrm>
            <a:off x="5418138" y="3143250"/>
            <a:ext cx="81438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1400" b="0">
                <a:latin typeface="Verdana" pitchFamily="34" charset="0"/>
              </a:rPr>
              <a:t>Hamad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Salim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Sally</a:t>
            </a:r>
          </a:p>
          <a:p>
            <a:pPr algn="ctr" rtl="0"/>
            <a:endParaRPr lang="en-US" sz="1400" b="0">
              <a:latin typeface="Verdana" pitchFamily="34" charset="0"/>
            </a:endParaRPr>
          </a:p>
          <a:p>
            <a:pPr algn="ctr" rtl="0"/>
            <a:r>
              <a:rPr lang="en-US" sz="1400" b="0">
                <a:latin typeface="Verdana" pitchFamily="34" charset="0"/>
              </a:rPr>
              <a:t>Rania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10200" y="5257800"/>
            <a:ext cx="3048000" cy="990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600" b="0">
                <a:latin typeface="Verdana" pitchFamily="34" charset="0"/>
              </a:rPr>
              <a:t>an input is paired </a:t>
            </a:r>
          </a:p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600" b="0">
                <a:latin typeface="Verdana" pitchFamily="34" charset="0"/>
              </a:rPr>
              <a:t>with more than one output</a:t>
            </a:r>
          </a:p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600" b="0">
                <a:latin typeface="Verdana" pitchFamily="34" charset="0"/>
              </a:rPr>
              <a:t> so </a:t>
            </a:r>
            <a:r>
              <a:rPr lang="en-US" altLang="en-US" sz="1600" b="0">
                <a:solidFill>
                  <a:srgbClr val="0066FF"/>
                </a:solidFill>
                <a:latin typeface="Verdana" pitchFamily="34" charset="0"/>
              </a:rPr>
              <a:t>it’s </a:t>
            </a:r>
            <a:r>
              <a:rPr lang="en-US" altLang="en-US" sz="1600" b="0">
                <a:solidFill>
                  <a:srgbClr val="CC3300"/>
                </a:solidFill>
                <a:latin typeface="Verdana" pitchFamily="34" charset="0"/>
              </a:rPr>
              <a:t>not</a:t>
            </a:r>
            <a:r>
              <a:rPr lang="en-US" altLang="en-US" sz="1600" b="0">
                <a:solidFill>
                  <a:srgbClr val="0066FF"/>
                </a:solidFill>
                <a:latin typeface="Verdana" pitchFamily="34" charset="0"/>
              </a:rPr>
              <a:t> a function..</a:t>
            </a:r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>
            <a:off x="6096000" y="4114800"/>
            <a:ext cx="11430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 flipV="1">
            <a:off x="6096000" y="3276600"/>
            <a:ext cx="1143000" cy="4572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3" name="Line 27"/>
          <p:cNvSpPr>
            <a:spLocks noChangeShapeType="1"/>
          </p:cNvSpPr>
          <p:nvPr/>
        </p:nvSpPr>
        <p:spPr bwMode="auto">
          <a:xfrm flipV="1">
            <a:off x="6096000" y="3352800"/>
            <a:ext cx="1143000" cy="12192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4" name="Line 28"/>
          <p:cNvSpPr>
            <a:spLocks noChangeShapeType="1"/>
          </p:cNvSpPr>
          <p:nvPr/>
        </p:nvSpPr>
        <p:spPr bwMode="auto">
          <a:xfrm>
            <a:off x="6096000" y="4572000"/>
            <a:ext cx="11430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 flipV="1">
            <a:off x="6096000" y="3352800"/>
            <a:ext cx="1143000" cy="12192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6" name="Line 30"/>
          <p:cNvSpPr>
            <a:spLocks noChangeShapeType="1"/>
          </p:cNvSpPr>
          <p:nvPr/>
        </p:nvSpPr>
        <p:spPr bwMode="auto">
          <a:xfrm>
            <a:off x="6096000" y="4572000"/>
            <a:ext cx="11430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7" name="Text Box 3"/>
          <p:cNvSpPr txBox="1">
            <a:spLocks noChangeArrowheads="1"/>
          </p:cNvSpPr>
          <p:nvPr/>
        </p:nvSpPr>
        <p:spPr bwMode="auto">
          <a:xfrm>
            <a:off x="1320800" y="106363"/>
            <a:ext cx="34655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200" b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Identify Functions</a:t>
            </a:r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01600"/>
            <a:ext cx="11287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4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3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3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3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 build="p"/>
      <p:bldP spid="234499" grpId="0" animBg="1"/>
      <p:bldP spid="234500" grpId="0" animBg="1"/>
      <p:bldP spid="234501" grpId="0"/>
      <p:bldP spid="234502" grpId="0" animBg="1"/>
      <p:bldP spid="234503" grpId="0"/>
      <p:bldP spid="336899" grpId="0" build="p" autoUpdateAnimBg="0"/>
      <p:bldP spid="234505" grpId="0"/>
      <p:bldP spid="234506" grpId="0"/>
      <p:bldP spid="2" grpId="0" build="p" autoUpdateAnimBg="0"/>
      <p:bldP spid="234508" grpId="0" animBg="1"/>
      <p:bldP spid="234509" grpId="0" animBg="1"/>
      <p:bldP spid="234510" grpId="0" animBg="1"/>
      <p:bldP spid="234511" grpId="0" animBg="1"/>
      <p:bldP spid="234512" grpId="0" animBg="1"/>
      <p:bldP spid="234513" grpId="0" animBg="1"/>
      <p:bldP spid="234514" grpId="0"/>
      <p:bldP spid="234515" grpId="0" animBg="1"/>
      <p:bldP spid="234516" grpId="0"/>
      <p:bldP spid="3" grpId="0" build="p" autoUpdateAnimBg="0"/>
      <p:bldP spid="234518" grpId="0"/>
      <p:bldP spid="234519" grpId="0"/>
      <p:bldP spid="4" grpId="0" build="p" autoUpdateAnimBg="0"/>
      <p:bldP spid="234521" grpId="0" animBg="1"/>
      <p:bldP spid="234522" grpId="0" animBg="1"/>
      <p:bldP spid="234523" grpId="0" animBg="1"/>
      <p:bldP spid="234524" grpId="0" animBg="1"/>
      <p:bldP spid="234525" grpId="0" animBg="1"/>
      <p:bldP spid="234526" grpId="0" animBg="1"/>
      <p:bldP spid="2345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20" name="Rectangle 4"/>
          <p:cNvSpPr>
            <a:spLocks noChangeArrowheads="1"/>
          </p:cNvSpPr>
          <p:nvPr/>
        </p:nvSpPr>
        <p:spPr bwMode="auto">
          <a:xfrm>
            <a:off x="76200" y="1524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>
                <a:latin typeface="Verdana" pitchFamily="34" charset="0"/>
              </a:rPr>
              <a:t>A relation can be represented in different ways: </a:t>
            </a:r>
            <a:endParaRPr lang="en-US" altLang="en-US" sz="18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228600" y="838200"/>
            <a:ext cx="21336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>
                <a:solidFill>
                  <a:srgbClr val="FF0000"/>
                </a:solidFill>
                <a:latin typeface="Verdana" pitchFamily="34" charset="0"/>
              </a:rPr>
              <a:t>Ordered pairs</a:t>
            </a:r>
          </a:p>
        </p:txBody>
      </p:sp>
      <p:sp>
        <p:nvSpPr>
          <p:cNvPr id="203931" name="Rectangle 4"/>
          <p:cNvSpPr>
            <a:spLocks noChangeArrowheads="1"/>
          </p:cNvSpPr>
          <p:nvPr/>
        </p:nvSpPr>
        <p:spPr bwMode="auto">
          <a:xfrm>
            <a:off x="2362200" y="838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{(-2, -1), (2, 3), (3, -2)}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2057400"/>
            <a:ext cx="12954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>
                <a:solidFill>
                  <a:srgbClr val="0066FF"/>
                </a:solidFill>
                <a:latin typeface="Verdana" pitchFamily="34" charset="0"/>
              </a:rPr>
              <a:t>Table</a:t>
            </a:r>
          </a:p>
        </p:txBody>
      </p:sp>
      <p:graphicFrame>
        <p:nvGraphicFramePr>
          <p:cNvPr id="203933" name="Group 157"/>
          <p:cNvGraphicFramePr>
            <a:graphicFrameLocks noGrp="1"/>
          </p:cNvGraphicFramePr>
          <p:nvPr/>
        </p:nvGraphicFramePr>
        <p:xfrm>
          <a:off x="304800" y="2971800"/>
          <a:ext cx="1143000" cy="1463040"/>
        </p:xfrm>
        <a:graphic>
          <a:graphicData uri="http://schemas.openxmlformats.org/drawingml/2006/table">
            <a:tbl>
              <a:tblPr/>
              <a:tblGrid>
                <a:gridCol w="560388"/>
                <a:gridCol w="58261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3950" name="Text Box 174"/>
          <p:cNvSpPr txBox="1">
            <a:spLocks noChangeArrowheads="1"/>
          </p:cNvSpPr>
          <p:nvPr/>
        </p:nvSpPr>
        <p:spPr bwMode="auto">
          <a:xfrm>
            <a:off x="685800" y="3314700"/>
            <a:ext cx="91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-1</a:t>
            </a:r>
          </a:p>
        </p:txBody>
      </p:sp>
      <p:sp>
        <p:nvSpPr>
          <p:cNvPr id="203951" name="Text Box 175"/>
          <p:cNvSpPr txBox="1">
            <a:spLocks noChangeArrowheads="1"/>
          </p:cNvSpPr>
          <p:nvPr/>
        </p:nvSpPr>
        <p:spPr bwMode="auto">
          <a:xfrm>
            <a:off x="685800" y="3702050"/>
            <a:ext cx="91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3</a:t>
            </a:r>
          </a:p>
        </p:txBody>
      </p:sp>
      <p:sp>
        <p:nvSpPr>
          <p:cNvPr id="203952" name="Text Box 176"/>
          <p:cNvSpPr txBox="1">
            <a:spLocks noChangeArrowheads="1"/>
          </p:cNvSpPr>
          <p:nvPr/>
        </p:nvSpPr>
        <p:spPr bwMode="auto">
          <a:xfrm>
            <a:off x="609600" y="4083050"/>
            <a:ext cx="91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-2</a:t>
            </a:r>
          </a:p>
        </p:txBody>
      </p:sp>
      <p:sp>
        <p:nvSpPr>
          <p:cNvPr id="203953" name="Text Box 177"/>
          <p:cNvSpPr txBox="1">
            <a:spLocks noChangeArrowheads="1"/>
          </p:cNvSpPr>
          <p:nvPr/>
        </p:nvSpPr>
        <p:spPr bwMode="auto">
          <a:xfrm>
            <a:off x="76200" y="3314700"/>
            <a:ext cx="91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-2</a:t>
            </a:r>
          </a:p>
        </p:txBody>
      </p:sp>
      <p:sp>
        <p:nvSpPr>
          <p:cNvPr id="203954" name="Text Box 178"/>
          <p:cNvSpPr txBox="1">
            <a:spLocks noChangeArrowheads="1"/>
          </p:cNvSpPr>
          <p:nvPr/>
        </p:nvSpPr>
        <p:spPr bwMode="auto">
          <a:xfrm>
            <a:off x="152400" y="3733800"/>
            <a:ext cx="91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2</a:t>
            </a:r>
          </a:p>
        </p:txBody>
      </p:sp>
      <p:sp>
        <p:nvSpPr>
          <p:cNvPr id="203955" name="Text Box 179"/>
          <p:cNvSpPr txBox="1">
            <a:spLocks noChangeArrowheads="1"/>
          </p:cNvSpPr>
          <p:nvPr/>
        </p:nvSpPr>
        <p:spPr bwMode="auto">
          <a:xfrm>
            <a:off x="152400" y="4083050"/>
            <a:ext cx="91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3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76600" y="1981200"/>
            <a:ext cx="12954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>
                <a:solidFill>
                  <a:srgbClr val="009900"/>
                </a:solidFill>
                <a:latin typeface="Verdana" pitchFamily="34" charset="0"/>
              </a:rPr>
              <a:t>Graph</a:t>
            </a:r>
          </a:p>
        </p:txBody>
      </p:sp>
      <p:grpSp>
        <p:nvGrpSpPr>
          <p:cNvPr id="158751" name="Group 31"/>
          <p:cNvGrpSpPr>
            <a:grpSpLocks/>
          </p:cNvGrpSpPr>
          <p:nvPr/>
        </p:nvGrpSpPr>
        <p:grpSpPr bwMode="auto">
          <a:xfrm>
            <a:off x="2362200" y="2743200"/>
            <a:ext cx="3352800" cy="2743200"/>
            <a:chOff x="7020" y="12600"/>
            <a:chExt cx="3960" cy="3600"/>
          </a:xfrm>
        </p:grpSpPr>
        <p:sp>
          <p:nvSpPr>
            <p:cNvPr id="203958" name="Line 32"/>
            <p:cNvSpPr>
              <a:spLocks noChangeShapeType="1"/>
            </p:cNvSpPr>
            <p:nvPr/>
          </p:nvSpPr>
          <p:spPr bwMode="auto">
            <a:xfrm>
              <a:off x="7099" y="14157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59" name="Line 33"/>
            <p:cNvSpPr>
              <a:spLocks noChangeShapeType="1"/>
            </p:cNvSpPr>
            <p:nvPr/>
          </p:nvSpPr>
          <p:spPr bwMode="auto">
            <a:xfrm>
              <a:off x="8921" y="1260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0" name="Line 34"/>
            <p:cNvSpPr>
              <a:spLocks noChangeShapeType="1"/>
            </p:cNvSpPr>
            <p:nvPr/>
          </p:nvSpPr>
          <p:spPr bwMode="auto">
            <a:xfrm>
              <a:off x="7020" y="14351"/>
              <a:ext cx="3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1" name="Line 35"/>
            <p:cNvSpPr>
              <a:spLocks noChangeShapeType="1"/>
            </p:cNvSpPr>
            <p:nvPr/>
          </p:nvSpPr>
          <p:spPr bwMode="auto">
            <a:xfrm>
              <a:off x="8762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2" name="Line 36"/>
            <p:cNvSpPr>
              <a:spLocks noChangeShapeType="1"/>
            </p:cNvSpPr>
            <p:nvPr/>
          </p:nvSpPr>
          <p:spPr bwMode="auto">
            <a:xfrm>
              <a:off x="8446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3" name="Line 37"/>
            <p:cNvSpPr>
              <a:spLocks noChangeShapeType="1"/>
            </p:cNvSpPr>
            <p:nvPr/>
          </p:nvSpPr>
          <p:spPr bwMode="auto">
            <a:xfrm>
              <a:off x="8604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4" name="Line 38"/>
            <p:cNvSpPr>
              <a:spLocks noChangeShapeType="1"/>
            </p:cNvSpPr>
            <p:nvPr/>
          </p:nvSpPr>
          <p:spPr bwMode="auto">
            <a:xfrm>
              <a:off x="8287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5" name="Line 39"/>
            <p:cNvSpPr>
              <a:spLocks noChangeShapeType="1"/>
            </p:cNvSpPr>
            <p:nvPr/>
          </p:nvSpPr>
          <p:spPr bwMode="auto">
            <a:xfrm>
              <a:off x="8129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6" name="Line 40"/>
            <p:cNvSpPr>
              <a:spLocks noChangeShapeType="1"/>
            </p:cNvSpPr>
            <p:nvPr/>
          </p:nvSpPr>
          <p:spPr bwMode="auto">
            <a:xfrm>
              <a:off x="7970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7" name="Line 41"/>
            <p:cNvSpPr>
              <a:spLocks noChangeShapeType="1"/>
            </p:cNvSpPr>
            <p:nvPr/>
          </p:nvSpPr>
          <p:spPr bwMode="auto">
            <a:xfrm>
              <a:off x="7099" y="13962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8" name="Line 42"/>
            <p:cNvSpPr>
              <a:spLocks noChangeShapeType="1"/>
            </p:cNvSpPr>
            <p:nvPr/>
          </p:nvSpPr>
          <p:spPr bwMode="auto">
            <a:xfrm>
              <a:off x="7654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69" name="Line 43"/>
            <p:cNvSpPr>
              <a:spLocks noChangeShapeType="1"/>
            </p:cNvSpPr>
            <p:nvPr/>
          </p:nvSpPr>
          <p:spPr bwMode="auto">
            <a:xfrm>
              <a:off x="7812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0" name="Line 44"/>
            <p:cNvSpPr>
              <a:spLocks noChangeShapeType="1"/>
            </p:cNvSpPr>
            <p:nvPr/>
          </p:nvSpPr>
          <p:spPr bwMode="auto">
            <a:xfrm>
              <a:off x="7495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1" name="Line 45"/>
            <p:cNvSpPr>
              <a:spLocks noChangeShapeType="1"/>
            </p:cNvSpPr>
            <p:nvPr/>
          </p:nvSpPr>
          <p:spPr bwMode="auto">
            <a:xfrm>
              <a:off x="7337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2" name="Line 46"/>
            <p:cNvSpPr>
              <a:spLocks noChangeShapeType="1"/>
            </p:cNvSpPr>
            <p:nvPr/>
          </p:nvSpPr>
          <p:spPr bwMode="auto">
            <a:xfrm>
              <a:off x="7178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3" name="Line 47"/>
            <p:cNvSpPr>
              <a:spLocks noChangeShapeType="1"/>
            </p:cNvSpPr>
            <p:nvPr/>
          </p:nvSpPr>
          <p:spPr bwMode="auto">
            <a:xfrm>
              <a:off x="7099" y="13768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4" name="Line 48"/>
            <p:cNvSpPr>
              <a:spLocks noChangeShapeType="1"/>
            </p:cNvSpPr>
            <p:nvPr/>
          </p:nvSpPr>
          <p:spPr bwMode="auto">
            <a:xfrm>
              <a:off x="7099" y="13573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5" name="Line 49"/>
            <p:cNvSpPr>
              <a:spLocks noChangeShapeType="1"/>
            </p:cNvSpPr>
            <p:nvPr/>
          </p:nvSpPr>
          <p:spPr bwMode="auto">
            <a:xfrm>
              <a:off x="7099" y="13378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6" name="Line 50"/>
            <p:cNvSpPr>
              <a:spLocks noChangeShapeType="1"/>
            </p:cNvSpPr>
            <p:nvPr/>
          </p:nvSpPr>
          <p:spPr bwMode="auto">
            <a:xfrm>
              <a:off x="7099" y="13183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7" name="Line 51"/>
            <p:cNvSpPr>
              <a:spLocks noChangeShapeType="1"/>
            </p:cNvSpPr>
            <p:nvPr/>
          </p:nvSpPr>
          <p:spPr bwMode="auto">
            <a:xfrm>
              <a:off x="7099" y="12990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8" name="Line 52"/>
            <p:cNvSpPr>
              <a:spLocks noChangeShapeType="1"/>
            </p:cNvSpPr>
            <p:nvPr/>
          </p:nvSpPr>
          <p:spPr bwMode="auto">
            <a:xfrm>
              <a:off x="7099" y="12795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79" name="Line 53"/>
            <p:cNvSpPr>
              <a:spLocks noChangeShapeType="1"/>
            </p:cNvSpPr>
            <p:nvPr/>
          </p:nvSpPr>
          <p:spPr bwMode="auto">
            <a:xfrm>
              <a:off x="10663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0" name="Line 54"/>
            <p:cNvSpPr>
              <a:spLocks noChangeShapeType="1"/>
            </p:cNvSpPr>
            <p:nvPr/>
          </p:nvSpPr>
          <p:spPr bwMode="auto">
            <a:xfrm>
              <a:off x="10346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1" name="Line 55"/>
            <p:cNvSpPr>
              <a:spLocks noChangeShapeType="1"/>
            </p:cNvSpPr>
            <p:nvPr/>
          </p:nvSpPr>
          <p:spPr bwMode="auto">
            <a:xfrm>
              <a:off x="10505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2" name="Line 56"/>
            <p:cNvSpPr>
              <a:spLocks noChangeShapeType="1"/>
            </p:cNvSpPr>
            <p:nvPr/>
          </p:nvSpPr>
          <p:spPr bwMode="auto">
            <a:xfrm>
              <a:off x="10188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3" name="Line 57"/>
            <p:cNvSpPr>
              <a:spLocks noChangeShapeType="1"/>
            </p:cNvSpPr>
            <p:nvPr/>
          </p:nvSpPr>
          <p:spPr bwMode="auto">
            <a:xfrm>
              <a:off x="10030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4" name="Line 58"/>
            <p:cNvSpPr>
              <a:spLocks noChangeShapeType="1"/>
            </p:cNvSpPr>
            <p:nvPr/>
          </p:nvSpPr>
          <p:spPr bwMode="auto">
            <a:xfrm>
              <a:off x="9871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5" name="Line 59"/>
            <p:cNvSpPr>
              <a:spLocks noChangeShapeType="1"/>
            </p:cNvSpPr>
            <p:nvPr/>
          </p:nvSpPr>
          <p:spPr bwMode="auto">
            <a:xfrm>
              <a:off x="9554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6" name="Line 60"/>
            <p:cNvSpPr>
              <a:spLocks noChangeShapeType="1"/>
            </p:cNvSpPr>
            <p:nvPr/>
          </p:nvSpPr>
          <p:spPr bwMode="auto">
            <a:xfrm>
              <a:off x="9713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7" name="Line 61"/>
            <p:cNvSpPr>
              <a:spLocks noChangeShapeType="1"/>
            </p:cNvSpPr>
            <p:nvPr/>
          </p:nvSpPr>
          <p:spPr bwMode="auto">
            <a:xfrm>
              <a:off x="9396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8" name="Line 62"/>
            <p:cNvSpPr>
              <a:spLocks noChangeShapeType="1"/>
            </p:cNvSpPr>
            <p:nvPr/>
          </p:nvSpPr>
          <p:spPr bwMode="auto">
            <a:xfrm>
              <a:off x="9238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89" name="Line 63"/>
            <p:cNvSpPr>
              <a:spLocks noChangeShapeType="1"/>
            </p:cNvSpPr>
            <p:nvPr/>
          </p:nvSpPr>
          <p:spPr bwMode="auto">
            <a:xfrm>
              <a:off x="9079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0" name="Line 64"/>
            <p:cNvSpPr>
              <a:spLocks noChangeShapeType="1"/>
            </p:cNvSpPr>
            <p:nvPr/>
          </p:nvSpPr>
          <p:spPr bwMode="auto">
            <a:xfrm>
              <a:off x="7099" y="15908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1" name="Line 65"/>
            <p:cNvSpPr>
              <a:spLocks noChangeShapeType="1"/>
            </p:cNvSpPr>
            <p:nvPr/>
          </p:nvSpPr>
          <p:spPr bwMode="auto">
            <a:xfrm>
              <a:off x="7099" y="15714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2" name="Line 66"/>
            <p:cNvSpPr>
              <a:spLocks noChangeShapeType="1"/>
            </p:cNvSpPr>
            <p:nvPr/>
          </p:nvSpPr>
          <p:spPr bwMode="auto">
            <a:xfrm>
              <a:off x="7099" y="15519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3" name="Line 67"/>
            <p:cNvSpPr>
              <a:spLocks noChangeShapeType="1"/>
            </p:cNvSpPr>
            <p:nvPr/>
          </p:nvSpPr>
          <p:spPr bwMode="auto">
            <a:xfrm>
              <a:off x="7099" y="15324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4" name="Line 68"/>
            <p:cNvSpPr>
              <a:spLocks noChangeShapeType="1"/>
            </p:cNvSpPr>
            <p:nvPr/>
          </p:nvSpPr>
          <p:spPr bwMode="auto">
            <a:xfrm>
              <a:off x="7099" y="15130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5" name="Line 69"/>
            <p:cNvSpPr>
              <a:spLocks noChangeShapeType="1"/>
            </p:cNvSpPr>
            <p:nvPr/>
          </p:nvSpPr>
          <p:spPr bwMode="auto">
            <a:xfrm>
              <a:off x="7099" y="14935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6" name="Line 70"/>
            <p:cNvSpPr>
              <a:spLocks noChangeShapeType="1"/>
            </p:cNvSpPr>
            <p:nvPr/>
          </p:nvSpPr>
          <p:spPr bwMode="auto">
            <a:xfrm>
              <a:off x="7099" y="14741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7" name="Line 71"/>
            <p:cNvSpPr>
              <a:spLocks noChangeShapeType="1"/>
            </p:cNvSpPr>
            <p:nvPr/>
          </p:nvSpPr>
          <p:spPr bwMode="auto">
            <a:xfrm>
              <a:off x="7099" y="14546"/>
              <a:ext cx="3802" cy="0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998" name="Line 72"/>
            <p:cNvSpPr>
              <a:spLocks noChangeShapeType="1"/>
            </p:cNvSpPr>
            <p:nvPr/>
          </p:nvSpPr>
          <p:spPr bwMode="auto">
            <a:xfrm>
              <a:off x="10822" y="12697"/>
              <a:ext cx="0" cy="3406"/>
            </a:xfrm>
            <a:prstGeom prst="line">
              <a:avLst/>
            </a:prstGeom>
            <a:noFill/>
            <a:ln w="63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795" name="Oval 75"/>
          <p:cNvSpPr>
            <a:spLocks noChangeArrowheads="1"/>
          </p:cNvSpPr>
          <p:nvPr/>
        </p:nvSpPr>
        <p:spPr bwMode="auto">
          <a:xfrm>
            <a:off x="4191000" y="35814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1200" b="0">
              <a:latin typeface="Verdana" pitchFamily="34" charset="0"/>
              <a:cs typeface="Arial" charset="0"/>
            </a:endParaRPr>
          </a:p>
        </p:txBody>
      </p:sp>
      <p:sp>
        <p:nvSpPr>
          <p:cNvPr id="158796" name="Text Box 76"/>
          <p:cNvSpPr txBox="1">
            <a:spLocks noChangeArrowheads="1"/>
          </p:cNvSpPr>
          <p:nvPr/>
        </p:nvSpPr>
        <p:spPr bwMode="auto">
          <a:xfrm>
            <a:off x="4248150" y="3459163"/>
            <a:ext cx="781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>
                <a:latin typeface="Verdana" pitchFamily="34" charset="0"/>
                <a:cs typeface="Arial" charset="0"/>
              </a:rPr>
              <a:t>(2, 3)</a:t>
            </a:r>
          </a:p>
        </p:txBody>
      </p:sp>
      <p:sp>
        <p:nvSpPr>
          <p:cNvPr id="158797" name="Oval 77"/>
          <p:cNvSpPr>
            <a:spLocks noChangeArrowheads="1"/>
          </p:cNvSpPr>
          <p:nvPr/>
        </p:nvSpPr>
        <p:spPr bwMode="auto">
          <a:xfrm>
            <a:off x="3657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1200" b="0">
              <a:latin typeface="Verdana" pitchFamily="34" charset="0"/>
              <a:cs typeface="Arial" charset="0"/>
            </a:endParaRPr>
          </a:p>
        </p:txBody>
      </p:sp>
      <p:sp>
        <p:nvSpPr>
          <p:cNvPr id="158798" name="Text Box 78"/>
          <p:cNvSpPr txBox="1">
            <a:spLocks noChangeArrowheads="1"/>
          </p:cNvSpPr>
          <p:nvPr/>
        </p:nvSpPr>
        <p:spPr bwMode="auto">
          <a:xfrm>
            <a:off x="2819400" y="41148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1200">
                <a:latin typeface="Verdana" pitchFamily="34" charset="0"/>
                <a:cs typeface="Arial" charset="0"/>
              </a:rPr>
              <a:t>(-2, -1)</a:t>
            </a:r>
          </a:p>
        </p:txBody>
      </p:sp>
      <p:sp>
        <p:nvSpPr>
          <p:cNvPr id="158805" name="Oval 85"/>
          <p:cNvSpPr>
            <a:spLocks noChangeArrowheads="1"/>
          </p:cNvSpPr>
          <p:nvPr/>
        </p:nvSpPr>
        <p:spPr bwMode="auto">
          <a:xfrm flipH="1">
            <a:off x="4343400" y="4343400"/>
            <a:ext cx="76200" cy="76200"/>
          </a:xfrm>
          <a:prstGeom prst="ellipse">
            <a:avLst/>
          </a:prstGeom>
          <a:solidFill>
            <a:srgbClr val="FF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1200" b="0">
              <a:solidFill>
                <a:srgbClr val="CC33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8806" name="Text Box 86"/>
          <p:cNvSpPr txBox="1">
            <a:spLocks noChangeArrowheads="1"/>
          </p:cNvSpPr>
          <p:nvPr/>
        </p:nvSpPr>
        <p:spPr bwMode="auto">
          <a:xfrm>
            <a:off x="4419600" y="42211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>
                <a:latin typeface="Verdana" pitchFamily="34" charset="0"/>
                <a:cs typeface="Arial" charset="0"/>
              </a:rPr>
              <a:t>(3, -2)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72200" y="2209800"/>
            <a:ext cx="25146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>
                <a:solidFill>
                  <a:srgbClr val="FF00FF"/>
                </a:solidFill>
                <a:latin typeface="Verdana" pitchFamily="34" charset="0"/>
              </a:rPr>
              <a:t>Mapping Diagram</a:t>
            </a:r>
          </a:p>
        </p:txBody>
      </p:sp>
      <p:sp>
        <p:nvSpPr>
          <p:cNvPr id="204006" name="Oval 230"/>
          <p:cNvSpPr>
            <a:spLocks noChangeArrowheads="1"/>
          </p:cNvSpPr>
          <p:nvPr/>
        </p:nvSpPr>
        <p:spPr bwMode="auto">
          <a:xfrm>
            <a:off x="7772400" y="3108325"/>
            <a:ext cx="609600" cy="1844675"/>
          </a:xfrm>
          <a:prstGeom prst="ellipse">
            <a:avLst/>
          </a:prstGeom>
          <a:noFill/>
          <a:ln w="28575">
            <a:solidFill>
              <a:srgbClr val="FF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GB" sz="1800">
              <a:latin typeface="Verdana" pitchFamily="34" charset="0"/>
            </a:endParaRPr>
          </a:p>
        </p:txBody>
      </p:sp>
      <p:sp>
        <p:nvSpPr>
          <p:cNvPr id="204007" name="Oval 231"/>
          <p:cNvSpPr>
            <a:spLocks noChangeArrowheads="1"/>
          </p:cNvSpPr>
          <p:nvPr/>
        </p:nvSpPr>
        <p:spPr bwMode="auto">
          <a:xfrm>
            <a:off x="6477000" y="3108325"/>
            <a:ext cx="685800" cy="1844675"/>
          </a:xfrm>
          <a:prstGeom prst="ellipse">
            <a:avLst/>
          </a:prstGeom>
          <a:noFill/>
          <a:ln w="28575">
            <a:solidFill>
              <a:srgbClr val="FF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GB" sz="1800">
              <a:latin typeface="Verdana" pitchFamily="34" charset="0"/>
            </a:endParaRPr>
          </a:p>
        </p:txBody>
      </p:sp>
      <p:sp>
        <p:nvSpPr>
          <p:cNvPr id="204008" name="Text Box 232"/>
          <p:cNvSpPr txBox="1">
            <a:spLocks noChangeArrowheads="1"/>
          </p:cNvSpPr>
          <p:nvPr/>
        </p:nvSpPr>
        <p:spPr bwMode="auto">
          <a:xfrm>
            <a:off x="7875588" y="3262313"/>
            <a:ext cx="4556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>
                <a:latin typeface="Verdana" pitchFamily="34" charset="0"/>
              </a:rPr>
              <a:t>-1</a:t>
            </a:r>
          </a:p>
          <a:p>
            <a:pPr algn="l" rtl="0"/>
            <a:endParaRPr lang="en-US" sz="1800">
              <a:latin typeface="Verdana" pitchFamily="34" charset="0"/>
            </a:endParaRPr>
          </a:p>
          <a:p>
            <a:pPr algn="l" rtl="0"/>
            <a:r>
              <a:rPr lang="en-US" sz="1800">
                <a:latin typeface="Verdana" pitchFamily="34" charset="0"/>
              </a:rPr>
              <a:t>3</a:t>
            </a:r>
          </a:p>
          <a:p>
            <a:pPr algn="l" rtl="0"/>
            <a:endParaRPr lang="en-US" sz="1800">
              <a:latin typeface="Verdana" pitchFamily="34" charset="0"/>
            </a:endParaRPr>
          </a:p>
          <a:p>
            <a:pPr algn="l" rtl="0"/>
            <a:r>
              <a:rPr lang="en-US" sz="1800">
                <a:latin typeface="Verdana" pitchFamily="34" charset="0"/>
              </a:rPr>
              <a:t>-2</a:t>
            </a:r>
          </a:p>
        </p:txBody>
      </p:sp>
      <p:sp>
        <p:nvSpPr>
          <p:cNvPr id="204009" name="Line 233"/>
          <p:cNvSpPr>
            <a:spLocks noChangeShapeType="1"/>
          </p:cNvSpPr>
          <p:nvPr/>
        </p:nvSpPr>
        <p:spPr bwMode="auto">
          <a:xfrm>
            <a:off x="7010400" y="3489325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010" name="Line 234"/>
          <p:cNvSpPr>
            <a:spLocks noChangeShapeType="1"/>
          </p:cNvSpPr>
          <p:nvPr/>
        </p:nvSpPr>
        <p:spPr bwMode="auto">
          <a:xfrm flipV="1">
            <a:off x="6934200" y="3946525"/>
            <a:ext cx="9906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011" name="Line 235"/>
          <p:cNvSpPr>
            <a:spLocks noChangeShapeType="1"/>
          </p:cNvSpPr>
          <p:nvPr/>
        </p:nvSpPr>
        <p:spPr bwMode="auto">
          <a:xfrm>
            <a:off x="6934200" y="4459288"/>
            <a:ext cx="990600" cy="2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012" name="Text Box 236"/>
          <p:cNvSpPr txBox="1">
            <a:spLocks noChangeArrowheads="1"/>
          </p:cNvSpPr>
          <p:nvPr/>
        </p:nvSpPr>
        <p:spPr bwMode="auto">
          <a:xfrm>
            <a:off x="6629400" y="3336925"/>
            <a:ext cx="45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1800">
                <a:latin typeface="Verdana" pitchFamily="34" charset="0"/>
              </a:rPr>
              <a:t>-2</a:t>
            </a:r>
          </a:p>
          <a:p>
            <a:pPr algn="ctr" rtl="0"/>
            <a:endParaRPr lang="en-US" sz="1800">
              <a:latin typeface="Verdana" pitchFamily="34" charset="0"/>
            </a:endParaRPr>
          </a:p>
          <a:p>
            <a:pPr algn="ctr" rtl="0"/>
            <a:r>
              <a:rPr lang="en-US" sz="1800">
                <a:latin typeface="Verdana" pitchFamily="34" charset="0"/>
              </a:rPr>
              <a:t>2</a:t>
            </a:r>
          </a:p>
          <a:p>
            <a:pPr algn="ctr" rtl="0"/>
            <a:endParaRPr lang="en-US" sz="1800">
              <a:latin typeface="Verdana" pitchFamily="34" charset="0"/>
            </a:endParaRPr>
          </a:p>
          <a:p>
            <a:pPr algn="ctr" rtl="0"/>
            <a:r>
              <a:rPr lang="en-US" sz="1800">
                <a:latin typeface="Verdana" pitchFamily="34" charset="0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3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5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0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0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0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0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0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0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0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20" grpId="0" uiExpand="1" build="p"/>
      <p:bldP spid="336899" grpId="0" animBg="1"/>
      <p:bldP spid="203931" grpId="0" build="p"/>
      <p:bldP spid="2" grpId="0" animBg="1"/>
      <p:bldP spid="203950" grpId="0"/>
      <p:bldP spid="203951" grpId="0"/>
      <p:bldP spid="203952" grpId="0"/>
      <p:bldP spid="203953" grpId="0"/>
      <p:bldP spid="203954" grpId="0"/>
      <p:bldP spid="203955" grpId="0"/>
      <p:bldP spid="3" grpId="0" animBg="1"/>
      <p:bldP spid="158795" grpId="0" animBg="1"/>
      <p:bldP spid="158796" grpId="0"/>
      <p:bldP spid="158797" grpId="0" animBg="1"/>
      <p:bldP spid="158798" grpId="0"/>
      <p:bldP spid="158805" grpId="0" animBg="1"/>
      <p:bldP spid="158806" grpId="0"/>
      <p:bldP spid="4" grpId="0" animBg="1"/>
      <p:bldP spid="204006" grpId="0" animBg="1"/>
      <p:bldP spid="204007" grpId="0" animBg="1"/>
      <p:bldP spid="204008" grpId="0"/>
      <p:bldP spid="204009" grpId="0" animBg="1"/>
      <p:bldP spid="204010" grpId="0" animBg="1"/>
      <p:bldP spid="204011" grpId="0" animBg="1"/>
      <p:bldP spid="2040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228600" y="1143000"/>
            <a:ext cx="23622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>
                <a:solidFill>
                  <a:srgbClr val="0066FF"/>
                </a:solidFill>
                <a:latin typeface="Verdana" pitchFamily="34" charset="0"/>
              </a:rPr>
              <a:t>From the Table</a:t>
            </a:r>
          </a:p>
        </p:txBody>
      </p:sp>
      <p:sp>
        <p:nvSpPr>
          <p:cNvPr id="225382" name="Rectangle 4"/>
          <p:cNvSpPr>
            <a:spLocks noChangeArrowheads="1"/>
          </p:cNvSpPr>
          <p:nvPr/>
        </p:nvSpPr>
        <p:spPr bwMode="auto">
          <a:xfrm>
            <a:off x="2133600" y="1752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Domain : { 2, 3, 4}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25383" name="Rectangle 4"/>
          <p:cNvSpPr>
            <a:spLocks noChangeArrowheads="1"/>
          </p:cNvSpPr>
          <p:nvPr/>
        </p:nvSpPr>
        <p:spPr bwMode="auto">
          <a:xfrm>
            <a:off x="2133600" y="2209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Range : { 3, 4, 5, 6}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25384" name="Rectangle 4"/>
          <p:cNvSpPr>
            <a:spLocks noChangeArrowheads="1"/>
          </p:cNvSpPr>
          <p:nvPr/>
        </p:nvSpPr>
        <p:spPr bwMode="auto">
          <a:xfrm>
            <a:off x="2133600" y="2667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solidFill>
                  <a:srgbClr val="FF0000"/>
                </a:solidFill>
                <a:latin typeface="Verdana" pitchFamily="34" charset="0"/>
              </a:rPr>
              <a:t>It is NOT a Function </a:t>
            </a:r>
          </a:p>
        </p:txBody>
      </p:sp>
      <p:sp>
        <p:nvSpPr>
          <p:cNvPr id="225385" name="Rectangle 4"/>
          <p:cNvSpPr>
            <a:spLocks noChangeArrowheads="1"/>
          </p:cNvSpPr>
          <p:nvPr/>
        </p:nvSpPr>
        <p:spPr bwMode="auto">
          <a:xfrm>
            <a:off x="2133600" y="3048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>
                <a:latin typeface="Verdana" pitchFamily="34" charset="0"/>
              </a:rPr>
              <a:t>Reason</a:t>
            </a:r>
            <a:r>
              <a:rPr lang="en-US" altLang="en-US" sz="1800" b="0">
                <a:latin typeface="Verdana" pitchFamily="34" charset="0"/>
              </a:rPr>
              <a:t>: there is a repeated x-value.</a:t>
            </a:r>
          </a:p>
        </p:txBody>
      </p:sp>
      <p:sp>
        <p:nvSpPr>
          <p:cNvPr id="225386" name="Text Box 3"/>
          <p:cNvSpPr txBox="1">
            <a:spLocks noChangeArrowheads="1"/>
          </p:cNvSpPr>
          <p:nvPr/>
        </p:nvSpPr>
        <p:spPr bwMode="auto">
          <a:xfrm>
            <a:off x="1514475" y="127000"/>
            <a:ext cx="39782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200" b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Find the domain and range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3733800"/>
            <a:ext cx="29718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>
                <a:solidFill>
                  <a:srgbClr val="FF9900"/>
                </a:solidFill>
                <a:latin typeface="Verdana" pitchFamily="34" charset="0"/>
              </a:rPr>
              <a:t>From ordered pairs</a:t>
            </a:r>
          </a:p>
        </p:txBody>
      </p:sp>
      <p:sp>
        <p:nvSpPr>
          <p:cNvPr id="225397" name="Rectangle 4"/>
          <p:cNvSpPr>
            <a:spLocks noChangeArrowheads="1"/>
          </p:cNvSpPr>
          <p:nvPr/>
        </p:nvSpPr>
        <p:spPr bwMode="auto">
          <a:xfrm>
            <a:off x="228600" y="4724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Domain : { 3, 5, 4, 6}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25398" name="Rectangle 4"/>
          <p:cNvSpPr>
            <a:spLocks noChangeArrowheads="1"/>
          </p:cNvSpPr>
          <p:nvPr/>
        </p:nvSpPr>
        <p:spPr bwMode="auto">
          <a:xfrm>
            <a:off x="228600" y="5181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Range : { -1, 0, 1}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25399" name="Rectangle 4"/>
          <p:cNvSpPr>
            <a:spLocks noChangeArrowheads="1"/>
          </p:cNvSpPr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solidFill>
                  <a:srgbClr val="FF0000"/>
                </a:solidFill>
                <a:latin typeface="Verdana" pitchFamily="34" charset="0"/>
              </a:rPr>
              <a:t>It is a Function</a:t>
            </a:r>
          </a:p>
        </p:txBody>
      </p:sp>
      <p:sp>
        <p:nvSpPr>
          <p:cNvPr id="225400" name="Rectangle 4"/>
          <p:cNvSpPr>
            <a:spLocks noChangeArrowheads="1"/>
          </p:cNvSpPr>
          <p:nvPr/>
        </p:nvSpPr>
        <p:spPr bwMode="auto">
          <a:xfrm>
            <a:off x="0" y="6019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>
                <a:latin typeface="Verdana" pitchFamily="34" charset="0"/>
              </a:rPr>
              <a:t>Reason:</a:t>
            </a:r>
            <a:r>
              <a:rPr lang="en-US" altLang="en-US" sz="1800" b="0">
                <a:latin typeface="Verdana" pitchFamily="34" charset="0"/>
              </a:rPr>
              <a:t> there is NO repeated x-value</a:t>
            </a:r>
          </a:p>
        </p:txBody>
      </p:sp>
      <p:sp>
        <p:nvSpPr>
          <p:cNvPr id="225401" name="Rectangle 4"/>
          <p:cNvSpPr>
            <a:spLocks noChangeArrowheads="1"/>
          </p:cNvSpPr>
          <p:nvPr/>
        </p:nvSpPr>
        <p:spPr bwMode="auto">
          <a:xfrm>
            <a:off x="152400" y="4267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{(3, 1), (5, -1), (4, 0), (6, 1)}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pic>
        <p:nvPicPr>
          <p:cNvPr id="225402" name="Picture 1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00013"/>
            <a:ext cx="1096963" cy="433387"/>
          </a:xfrm>
          <a:prstGeom prst="rect">
            <a:avLst/>
          </a:prstGeom>
          <a:noFill/>
        </p:spPr>
      </p:pic>
      <p:graphicFrame>
        <p:nvGraphicFramePr>
          <p:cNvPr id="225404" name="Group 124"/>
          <p:cNvGraphicFramePr>
            <a:graphicFrameLocks noGrp="1"/>
          </p:cNvGraphicFramePr>
          <p:nvPr/>
        </p:nvGraphicFramePr>
        <p:xfrm>
          <a:off x="228600" y="1752600"/>
          <a:ext cx="1828800" cy="1676400"/>
        </p:xfrm>
        <a:graphic>
          <a:graphicData uri="http://schemas.openxmlformats.org/drawingml/2006/table">
            <a:tbl>
              <a:tblPr/>
              <a:tblGrid>
                <a:gridCol w="752475"/>
                <a:gridCol w="10763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24" name="Text Box 144"/>
          <p:cNvSpPr txBox="1">
            <a:spLocks noChangeArrowheads="1"/>
          </p:cNvSpPr>
          <p:nvPr/>
        </p:nvSpPr>
        <p:spPr bwMode="auto">
          <a:xfrm>
            <a:off x="457200" y="2101850"/>
            <a:ext cx="533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2</a:t>
            </a:r>
          </a:p>
        </p:txBody>
      </p:sp>
      <p:sp>
        <p:nvSpPr>
          <p:cNvPr id="225425" name="Text Box 145"/>
          <p:cNvSpPr txBox="1">
            <a:spLocks noChangeArrowheads="1"/>
          </p:cNvSpPr>
          <p:nvPr/>
        </p:nvSpPr>
        <p:spPr bwMode="auto">
          <a:xfrm>
            <a:off x="1447800" y="2101850"/>
            <a:ext cx="304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3</a:t>
            </a:r>
          </a:p>
        </p:txBody>
      </p:sp>
      <p:sp>
        <p:nvSpPr>
          <p:cNvPr id="225426" name="Text Box 146"/>
          <p:cNvSpPr txBox="1">
            <a:spLocks noChangeArrowheads="1"/>
          </p:cNvSpPr>
          <p:nvPr/>
        </p:nvSpPr>
        <p:spPr bwMode="auto">
          <a:xfrm>
            <a:off x="457200" y="2406650"/>
            <a:ext cx="533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3</a:t>
            </a:r>
          </a:p>
        </p:txBody>
      </p:sp>
      <p:sp>
        <p:nvSpPr>
          <p:cNvPr id="225427" name="Text Box 147"/>
          <p:cNvSpPr txBox="1">
            <a:spLocks noChangeArrowheads="1"/>
          </p:cNvSpPr>
          <p:nvPr/>
        </p:nvSpPr>
        <p:spPr bwMode="auto">
          <a:xfrm>
            <a:off x="1447800" y="2406650"/>
            <a:ext cx="381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4</a:t>
            </a:r>
          </a:p>
        </p:txBody>
      </p:sp>
      <p:sp>
        <p:nvSpPr>
          <p:cNvPr id="225428" name="Text Box 148"/>
          <p:cNvSpPr txBox="1">
            <a:spLocks noChangeArrowheads="1"/>
          </p:cNvSpPr>
          <p:nvPr/>
        </p:nvSpPr>
        <p:spPr bwMode="auto">
          <a:xfrm>
            <a:off x="457200" y="2711450"/>
            <a:ext cx="533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3</a:t>
            </a:r>
          </a:p>
        </p:txBody>
      </p:sp>
      <p:sp>
        <p:nvSpPr>
          <p:cNvPr id="225429" name="Text Box 149"/>
          <p:cNvSpPr txBox="1">
            <a:spLocks noChangeArrowheads="1"/>
          </p:cNvSpPr>
          <p:nvPr/>
        </p:nvSpPr>
        <p:spPr bwMode="auto">
          <a:xfrm>
            <a:off x="1447800" y="2727325"/>
            <a:ext cx="381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5</a:t>
            </a:r>
          </a:p>
        </p:txBody>
      </p:sp>
      <p:sp>
        <p:nvSpPr>
          <p:cNvPr id="225430" name="Text Box 150"/>
          <p:cNvSpPr txBox="1">
            <a:spLocks noChangeArrowheads="1"/>
          </p:cNvSpPr>
          <p:nvPr/>
        </p:nvSpPr>
        <p:spPr bwMode="auto">
          <a:xfrm>
            <a:off x="457200" y="3092450"/>
            <a:ext cx="533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4</a:t>
            </a:r>
          </a:p>
        </p:txBody>
      </p:sp>
      <p:sp>
        <p:nvSpPr>
          <p:cNvPr id="225431" name="Text Box 151"/>
          <p:cNvSpPr txBox="1">
            <a:spLocks noChangeArrowheads="1"/>
          </p:cNvSpPr>
          <p:nvPr/>
        </p:nvSpPr>
        <p:spPr bwMode="auto">
          <a:xfrm>
            <a:off x="1447800" y="3092450"/>
            <a:ext cx="381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6</a:t>
            </a:r>
          </a:p>
        </p:txBody>
      </p:sp>
      <p:sp>
        <p:nvSpPr>
          <p:cNvPr id="225432" name="Oval 152"/>
          <p:cNvSpPr>
            <a:spLocks noChangeArrowheads="1"/>
          </p:cNvSpPr>
          <p:nvPr/>
        </p:nvSpPr>
        <p:spPr bwMode="auto">
          <a:xfrm>
            <a:off x="457200" y="2438400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3" name="Oval 153"/>
          <p:cNvSpPr>
            <a:spLocks noChangeArrowheads="1"/>
          </p:cNvSpPr>
          <p:nvPr/>
        </p:nvSpPr>
        <p:spPr bwMode="auto">
          <a:xfrm>
            <a:off x="457200" y="2743200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4" name="Rectangle 154"/>
          <p:cNvSpPr>
            <a:spLocks noChangeArrowheads="1"/>
          </p:cNvSpPr>
          <p:nvPr/>
        </p:nvSpPr>
        <p:spPr bwMode="auto">
          <a:xfrm>
            <a:off x="76200" y="685800"/>
            <a:ext cx="906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Determine the Domain and the range. Tell whether it’s a function. Explain</a:t>
            </a:r>
            <a:endParaRPr lang="en-US" sz="1800"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2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2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2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2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2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2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2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225382" grpId="0" build="p"/>
      <p:bldP spid="225383" grpId="0" build="p"/>
      <p:bldP spid="225384" grpId="0" build="p"/>
      <p:bldP spid="225385" grpId="0" build="p"/>
      <p:bldP spid="225386" grpId="0"/>
      <p:bldP spid="2" grpId="0" animBg="1"/>
      <p:bldP spid="225397" grpId="0" build="p"/>
      <p:bldP spid="225398" grpId="0" build="p"/>
      <p:bldP spid="225399" grpId="0" build="p"/>
      <p:bldP spid="225400" grpId="0" build="p"/>
      <p:bldP spid="225401" grpId="0" build="p"/>
      <p:bldP spid="225424" grpId="0"/>
      <p:bldP spid="225425" grpId="0"/>
      <p:bldP spid="225426" grpId="0"/>
      <p:bldP spid="225427" grpId="0"/>
      <p:bldP spid="225428" grpId="0"/>
      <p:bldP spid="225429" grpId="0"/>
      <p:bldP spid="225430" grpId="0"/>
      <p:bldP spid="225431" grpId="0"/>
      <p:bldP spid="225432" grpId="0" animBg="1"/>
      <p:bldP spid="225433" grpId="0" animBg="1"/>
      <p:bldP spid="225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3246120" y="62107"/>
            <a:ext cx="353568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Vertical Line Test</a:t>
            </a:r>
            <a:endParaRPr lang="en-US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36830" name="Rectangle 4"/>
          <p:cNvSpPr>
            <a:spLocks noChangeArrowheads="1"/>
          </p:cNvSpPr>
          <p:nvPr/>
        </p:nvSpPr>
        <p:spPr bwMode="auto">
          <a:xfrm>
            <a:off x="304800" y="701040"/>
            <a:ext cx="88392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vertical line test is used to determine if a graph is a </a:t>
            </a:r>
            <a:r>
              <a:rPr lang="en-US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function.</a:t>
            </a:r>
          </a:p>
          <a:p>
            <a:pPr algn="l" rtl="0"/>
            <a:r>
              <a:rPr lang="en-US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a vertical line passes through a graph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than once</a:t>
            </a:r>
            <a:r>
              <a:rPr lang="en-US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then the graph is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en-US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function.</a:t>
            </a:r>
            <a:endParaRPr lang="en-US" sz="1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842962" y="1905000"/>
            <a:ext cx="4792531" cy="4370070"/>
            <a:chOff x="1488" y="720"/>
            <a:chExt cx="3552" cy="3600"/>
          </a:xfrm>
        </p:grpSpPr>
        <p:grpSp>
          <p:nvGrpSpPr>
            <p:cNvPr id="98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101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104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7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12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4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5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6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9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8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2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4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7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9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0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1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9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80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1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2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3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4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5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6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7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8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9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0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1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2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3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4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5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5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26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5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8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9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6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75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0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1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2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3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4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6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94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6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7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8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9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1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2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7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8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9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7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8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9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0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1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2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3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5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6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7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8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9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0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1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2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3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24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9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5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3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6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7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8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473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08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9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0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1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2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3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4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4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492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3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4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5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6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7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8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9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0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1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3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4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5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6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7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5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476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7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8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9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0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2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3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4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5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6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7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8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9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0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1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9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422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457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8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9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0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6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7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8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9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0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2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3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441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2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3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4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5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6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7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8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9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0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2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3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4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5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6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4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425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6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7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8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9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1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2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4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5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6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7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8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9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0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1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406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7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8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9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2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4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6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90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1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2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3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4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5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6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7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8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9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0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1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3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4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5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74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5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6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8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9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0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1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2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3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4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5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6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7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8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9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1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0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5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1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9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2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3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2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9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04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0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288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9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0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1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272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3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5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8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9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0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4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5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3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18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253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4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8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9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0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1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2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3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5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8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9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237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8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1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2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3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4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7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8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9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0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1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2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0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221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4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67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202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4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8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86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7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9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0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1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9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9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70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1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3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6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0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1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3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5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16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5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1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7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35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8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9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1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2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5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6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7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8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19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7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1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02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8" name="Freeform 633"/>
          <p:cNvSpPr>
            <a:spLocks/>
          </p:cNvSpPr>
          <p:nvPr/>
        </p:nvSpPr>
        <p:spPr bwMode="auto">
          <a:xfrm>
            <a:off x="838200" y="3333750"/>
            <a:ext cx="4775663" cy="3065119"/>
          </a:xfrm>
          <a:custGeom>
            <a:avLst/>
            <a:gdLst>
              <a:gd name="T0" fmla="*/ 0 w 4247"/>
              <a:gd name="T1" fmla="*/ 1928813 h 3030"/>
              <a:gd name="T2" fmla="*/ 1654175 w 4247"/>
              <a:gd name="T3" fmla="*/ 4484688 h 3030"/>
              <a:gd name="T4" fmla="*/ 3384550 w 4247"/>
              <a:gd name="T5" fmla="*/ 0 h 3030"/>
              <a:gd name="T6" fmla="*/ 5087937 w 4247"/>
              <a:gd name="T7" fmla="*/ 4484688 h 3030"/>
              <a:gd name="T8" fmla="*/ 6742112 w 4247"/>
              <a:gd name="T9" fmla="*/ 1954213 h 3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47" h="3030">
                <a:moveTo>
                  <a:pt x="0" y="1215"/>
                </a:moveTo>
                <a:cubicBezTo>
                  <a:pt x="174" y="1483"/>
                  <a:pt x="687" y="3028"/>
                  <a:pt x="1042" y="2825"/>
                </a:cubicBezTo>
                <a:cubicBezTo>
                  <a:pt x="1397" y="2622"/>
                  <a:pt x="1772" y="0"/>
                  <a:pt x="2132" y="0"/>
                </a:cubicBezTo>
                <a:cubicBezTo>
                  <a:pt x="2492" y="0"/>
                  <a:pt x="2853" y="2620"/>
                  <a:pt x="3205" y="2825"/>
                </a:cubicBezTo>
                <a:cubicBezTo>
                  <a:pt x="3557" y="3030"/>
                  <a:pt x="4030" y="1563"/>
                  <a:pt x="4247" y="1231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29" name="Picture 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843" y="2732951"/>
            <a:ext cx="181042" cy="354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0" name="Picture 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232" y="2743200"/>
            <a:ext cx="181042" cy="354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" name="Picture 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87" y="2706281"/>
            <a:ext cx="181042" cy="354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2" name="Text Box 640"/>
          <p:cNvSpPr txBox="1">
            <a:spLocks noChangeArrowheads="1"/>
          </p:cNvSpPr>
          <p:nvPr/>
        </p:nvSpPr>
        <p:spPr bwMode="auto">
          <a:xfrm>
            <a:off x="5867400" y="2867561"/>
            <a:ext cx="3048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pencil crosses the graph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exactly once. Therefore it’s a Function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1596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6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6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236830" grpId="0" uiExpand="1" build="p"/>
      <p:bldP spid="728" grpId="0" animBg="1"/>
      <p:bldP spid="7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633"/>
          <p:cNvGrpSpPr>
            <a:grpSpLocks/>
          </p:cNvGrpSpPr>
          <p:nvPr/>
        </p:nvGrpSpPr>
        <p:grpSpPr bwMode="auto">
          <a:xfrm>
            <a:off x="304800" y="685800"/>
            <a:ext cx="5638800" cy="5715000"/>
            <a:chOff x="1488" y="720"/>
            <a:chExt cx="3552" cy="3600"/>
          </a:xfrm>
        </p:grpSpPr>
        <p:grpSp>
          <p:nvGrpSpPr>
            <p:cNvPr id="3080" name="Group 2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3083" name="Group 3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3086" name="Group 4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659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9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0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6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78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0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1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2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3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4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5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6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8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0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6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62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87" name="Group 56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608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43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8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8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09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27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10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11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2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3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4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5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6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7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8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9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3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4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5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6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88" name="Group 108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557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9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58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76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7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8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9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0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1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2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3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4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5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6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7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8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9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0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1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59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60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1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2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3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4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5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6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7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8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9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0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1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2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3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4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5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89" name="Group 160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506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41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2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3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4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5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6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7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8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9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0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1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2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3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4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5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6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0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25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6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7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8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9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0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1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2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3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5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6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7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8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9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0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08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09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0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1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2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3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4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5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6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7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8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9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1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2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3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4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0" name="Group 212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455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90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1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2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1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2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4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456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74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5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6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7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8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9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0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1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2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7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8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9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457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58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9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0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1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2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3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4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5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6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7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8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9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0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1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2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3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1" name="Group 264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404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39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0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1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2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3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4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5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6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7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8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9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0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1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2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3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4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405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23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4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5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6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7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8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9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0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1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2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3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4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5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6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7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406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07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8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9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0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1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2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3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4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5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6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7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8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9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2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2" name="Group 316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353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88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9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0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1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2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3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4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5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6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7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8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9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0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1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2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3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54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72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3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4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5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6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7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8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9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0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1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2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3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4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5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6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7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55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56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7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8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9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1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2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3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4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5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6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7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8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9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0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3" name="Group 368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302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37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9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0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1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2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03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21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04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05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4" name="Group 420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51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86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52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70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1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2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3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4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5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6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7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53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54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5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6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7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8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9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0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1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2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3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4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5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8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9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5" name="Group 472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00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35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6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7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8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9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0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1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2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3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4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5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7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8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9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0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1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19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0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1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2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3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4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5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6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7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8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9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0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1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2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3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4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02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03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4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5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6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7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8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9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0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1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2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3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4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5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6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7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8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6" name="Group 524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149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84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5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6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7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8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2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3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4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5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6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7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8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9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0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68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0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2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1" name="Group 55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52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97" name="Group 576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98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33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4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6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7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99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17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00" name="Group 61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01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2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3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4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5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6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7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8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9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0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1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2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4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5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6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3084" name="Line 628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629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1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07" name="Freeform 635"/>
          <p:cNvSpPr>
            <a:spLocks/>
          </p:cNvSpPr>
          <p:nvPr/>
        </p:nvSpPr>
        <p:spPr bwMode="auto">
          <a:xfrm>
            <a:off x="2438400" y="2590800"/>
            <a:ext cx="3505200" cy="1905000"/>
          </a:xfrm>
          <a:custGeom>
            <a:avLst/>
            <a:gdLst>
              <a:gd name="T0" fmla="*/ 3505200 w 2208"/>
              <a:gd name="T1" fmla="*/ 0 h 1200"/>
              <a:gd name="T2" fmla="*/ 1447800 w 2208"/>
              <a:gd name="T3" fmla="*/ 228600 h 1200"/>
              <a:gd name="T4" fmla="*/ 0 w 2208"/>
              <a:gd name="T5" fmla="*/ 914400 h 1200"/>
              <a:gd name="T6" fmla="*/ 1447800 w 2208"/>
              <a:gd name="T7" fmla="*/ 1600200 h 1200"/>
              <a:gd name="T8" fmla="*/ 3505200 w 2208"/>
              <a:gd name="T9" fmla="*/ 190500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1200">
                <a:moveTo>
                  <a:pt x="2208" y="0"/>
                </a:moveTo>
                <a:cubicBezTo>
                  <a:pt x="1744" y="24"/>
                  <a:pt x="1280" y="48"/>
                  <a:pt x="912" y="144"/>
                </a:cubicBezTo>
                <a:cubicBezTo>
                  <a:pt x="544" y="240"/>
                  <a:pt x="0" y="432"/>
                  <a:pt x="0" y="576"/>
                </a:cubicBezTo>
                <a:cubicBezTo>
                  <a:pt x="0" y="720"/>
                  <a:pt x="544" y="904"/>
                  <a:pt x="912" y="1008"/>
                </a:cubicBezTo>
                <a:cubicBezTo>
                  <a:pt x="1280" y="1112"/>
                  <a:pt x="1744" y="1156"/>
                  <a:pt x="2208" y="120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09" name="Picture 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1428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2" name="Text Box 640"/>
          <p:cNvSpPr txBox="1">
            <a:spLocks noChangeArrowheads="1"/>
          </p:cNvSpPr>
          <p:nvPr/>
        </p:nvSpPr>
        <p:spPr bwMode="auto">
          <a:xfrm>
            <a:off x="6004560" y="1944231"/>
            <a:ext cx="3048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pencil crosses the graph more than once. This is not a function because there are two y-values for the same x-value.</a:t>
            </a:r>
          </a:p>
        </p:txBody>
      </p:sp>
    </p:spTree>
    <p:extLst>
      <p:ext uri="{BB962C8B-B14F-4D97-AF65-F5344CB8AC3E}">
        <p14:creationId xmlns:p14="http://schemas.microsoft.com/office/powerpoint/2010/main" val="86278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" grpId="0" animBg="1"/>
      <p:bldP spid="37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57162" y="510920"/>
            <a:ext cx="5920185" cy="5737480"/>
            <a:chOff x="1488" y="720"/>
            <a:chExt cx="3552" cy="3600"/>
          </a:xfrm>
        </p:grpSpPr>
        <p:grpSp>
          <p:nvGrpSpPr>
            <p:cNvPr id="5125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5128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131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704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3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5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5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0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23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4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5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6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7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8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9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0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1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2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3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4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5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6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7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06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07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8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9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0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1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2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3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4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6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7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8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19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0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1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22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2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653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88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9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0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5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6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7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8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99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0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1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2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03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54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72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3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6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8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9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0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1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2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3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4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5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6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87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55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56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7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8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9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0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1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2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3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4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5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6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7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8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69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0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71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602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37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1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2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3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4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5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6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8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9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52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03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21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2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3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4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5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6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7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8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9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0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1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2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3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4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5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6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04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05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0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1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2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3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4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5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6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7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8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19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2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4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551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86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7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8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9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0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1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2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3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4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5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6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7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8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99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0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01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52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70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1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2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3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5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6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7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7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1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85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53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54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5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6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7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8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9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0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1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2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3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4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5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6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7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8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69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5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500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35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6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7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8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9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0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1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2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3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5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6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7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8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49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50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01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19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0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1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2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3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4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5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6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7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8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29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0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1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2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3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02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03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4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5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6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7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8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09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0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1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2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3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4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5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6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7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18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6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449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84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5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6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7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8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9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0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1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2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3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4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5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6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7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8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99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50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68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9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0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1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2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3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4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5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6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7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8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79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0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1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2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83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51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52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3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4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5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6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7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8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59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0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1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2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3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4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5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6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67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7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398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33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4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5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6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7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8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9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0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1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2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3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4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5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6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7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48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99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17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8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9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0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1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2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3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4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5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6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7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8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29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0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1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32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00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01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2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3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5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6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7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8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9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0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1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2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3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4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5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6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8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347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82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3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4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5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6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7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8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9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0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1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2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3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4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5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6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97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48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66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7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8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9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0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1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2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3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4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5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6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7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8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79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0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81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49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50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1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2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3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4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5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6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7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8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59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0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1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2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3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4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65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39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296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31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2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3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4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5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6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7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8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9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0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1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2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3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4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5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46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97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15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6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7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8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9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0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1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2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3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4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5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6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7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8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29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30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98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99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0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1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2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3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4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5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6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7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8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09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0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1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2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3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14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40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245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80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1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2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3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4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5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6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7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8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89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0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1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2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3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4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95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46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64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5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6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0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1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2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3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4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5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79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47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48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9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0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1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2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3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4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5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6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7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8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59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0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1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2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3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41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194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29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0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1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2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3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4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5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6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7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8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9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0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1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2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3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44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95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13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4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5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6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7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8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9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0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1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2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3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4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6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7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96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97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8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9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0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1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2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3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4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5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6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7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8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09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0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1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12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142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143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78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9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0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1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2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3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4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5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6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7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8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89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0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1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2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93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44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62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3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4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5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6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7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8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9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0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1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2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3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4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5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6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77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45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46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47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48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49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0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1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2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3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4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5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6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7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8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59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0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1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5129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6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01" name="Freeform 633"/>
          <p:cNvSpPr>
            <a:spLocks/>
          </p:cNvSpPr>
          <p:nvPr/>
        </p:nvSpPr>
        <p:spPr bwMode="auto">
          <a:xfrm>
            <a:off x="152400" y="2796921"/>
            <a:ext cx="5884069" cy="2091790"/>
          </a:xfrm>
          <a:custGeom>
            <a:avLst/>
            <a:gdLst>
              <a:gd name="T0" fmla="*/ 6724650 w 4236"/>
              <a:gd name="T1" fmla="*/ 0 h 1575"/>
              <a:gd name="T2" fmla="*/ 1404938 w 4236"/>
              <a:gd name="T3" fmla="*/ 796925 h 1575"/>
              <a:gd name="T4" fmla="*/ 3384550 w 4236"/>
              <a:gd name="T5" fmla="*/ 1096963 h 1575"/>
              <a:gd name="T6" fmla="*/ 5364163 w 4236"/>
              <a:gd name="T7" fmla="*/ 1647825 h 1575"/>
              <a:gd name="T8" fmla="*/ 0 w 4236"/>
              <a:gd name="T9" fmla="*/ 2500313 h 15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36" h="1575">
                <a:moveTo>
                  <a:pt x="4236" y="0"/>
                </a:moveTo>
                <a:cubicBezTo>
                  <a:pt x="3678" y="84"/>
                  <a:pt x="1236" y="387"/>
                  <a:pt x="885" y="502"/>
                </a:cubicBezTo>
                <a:cubicBezTo>
                  <a:pt x="534" y="617"/>
                  <a:pt x="1716" y="602"/>
                  <a:pt x="2132" y="691"/>
                </a:cubicBezTo>
                <a:cubicBezTo>
                  <a:pt x="2548" y="780"/>
                  <a:pt x="3734" y="891"/>
                  <a:pt x="3379" y="1038"/>
                </a:cubicBezTo>
                <a:cubicBezTo>
                  <a:pt x="3024" y="1185"/>
                  <a:pt x="704" y="1463"/>
                  <a:pt x="0" y="1575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802" name="Picture 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2" y="2263520"/>
            <a:ext cx="174745" cy="342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5" name="Text Box 640"/>
          <p:cNvSpPr txBox="1">
            <a:spLocks noChangeArrowheads="1"/>
          </p:cNvSpPr>
          <p:nvPr/>
        </p:nvSpPr>
        <p:spPr bwMode="auto">
          <a:xfrm>
            <a:off x="6172200" y="2477631"/>
            <a:ext cx="3048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pencil crosses the graph more than once. This is not a function because there are two y-values for the same x-value.</a:t>
            </a:r>
          </a:p>
        </p:txBody>
      </p:sp>
    </p:spTree>
    <p:extLst>
      <p:ext uri="{BB962C8B-B14F-4D97-AF65-F5344CB8AC3E}">
        <p14:creationId xmlns:p14="http://schemas.microsoft.com/office/powerpoint/2010/main" val="54432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1" grpId="0" animBg="1"/>
      <p:bldP spid="6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381000" y="76200"/>
            <a:ext cx="23622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>
                <a:solidFill>
                  <a:srgbClr val="009900"/>
                </a:solidFill>
                <a:latin typeface="Verdana" pitchFamily="34" charset="0"/>
              </a:rPr>
              <a:t>From a graph</a:t>
            </a:r>
          </a:p>
        </p:txBody>
      </p:sp>
      <p:grpSp>
        <p:nvGrpSpPr>
          <p:cNvPr id="236781" name="Group 237"/>
          <p:cNvGrpSpPr>
            <a:grpSpLocks/>
          </p:cNvGrpSpPr>
          <p:nvPr/>
        </p:nvGrpSpPr>
        <p:grpSpPr bwMode="auto">
          <a:xfrm>
            <a:off x="228600" y="304800"/>
            <a:ext cx="3505200" cy="3276600"/>
            <a:chOff x="2016" y="336"/>
            <a:chExt cx="3744" cy="3666"/>
          </a:xfrm>
        </p:grpSpPr>
        <p:grpSp>
          <p:nvGrpSpPr>
            <p:cNvPr id="236782" name="Group 238"/>
            <p:cNvGrpSpPr>
              <a:grpSpLocks/>
            </p:cNvGrpSpPr>
            <p:nvPr/>
          </p:nvGrpSpPr>
          <p:grpSpPr bwMode="auto">
            <a:xfrm>
              <a:off x="2016" y="576"/>
              <a:ext cx="3642" cy="3426"/>
              <a:chOff x="2118" y="606"/>
              <a:chExt cx="3642" cy="3426"/>
            </a:xfrm>
          </p:grpSpPr>
          <p:sp>
            <p:nvSpPr>
              <p:cNvPr id="236783" name="Line 34"/>
              <p:cNvSpPr>
                <a:spLocks noChangeShapeType="1"/>
              </p:cNvSpPr>
              <p:nvPr/>
            </p:nvSpPr>
            <p:spPr bwMode="auto">
              <a:xfrm>
                <a:off x="2208" y="2064"/>
                <a:ext cx="3426" cy="0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4" name="Line 48"/>
              <p:cNvSpPr>
                <a:spLocks noChangeShapeType="1"/>
              </p:cNvSpPr>
              <p:nvPr/>
            </p:nvSpPr>
            <p:spPr bwMode="auto">
              <a:xfrm>
                <a:off x="2202" y="253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5" name="Line 48"/>
              <p:cNvSpPr>
                <a:spLocks noChangeShapeType="1"/>
              </p:cNvSpPr>
              <p:nvPr/>
            </p:nvSpPr>
            <p:spPr bwMode="auto">
              <a:xfrm>
                <a:off x="2202" y="230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6" name="Line 55"/>
              <p:cNvSpPr>
                <a:spLocks noChangeShapeType="1"/>
              </p:cNvSpPr>
              <p:nvPr/>
            </p:nvSpPr>
            <p:spPr bwMode="auto">
              <a:xfrm>
                <a:off x="225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7" name="Line 48"/>
              <p:cNvSpPr>
                <a:spLocks noChangeShapeType="1"/>
              </p:cNvSpPr>
              <p:nvPr/>
            </p:nvSpPr>
            <p:spPr bwMode="auto">
              <a:xfrm>
                <a:off x="2202" y="297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8" name="Line 48"/>
              <p:cNvSpPr>
                <a:spLocks noChangeShapeType="1"/>
              </p:cNvSpPr>
              <p:nvPr/>
            </p:nvSpPr>
            <p:spPr bwMode="auto">
              <a:xfrm>
                <a:off x="2202" y="274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9" name="Line 55"/>
              <p:cNvSpPr>
                <a:spLocks noChangeShapeType="1"/>
              </p:cNvSpPr>
              <p:nvPr/>
            </p:nvSpPr>
            <p:spPr bwMode="auto">
              <a:xfrm>
                <a:off x="249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0" name="Line 55"/>
              <p:cNvSpPr>
                <a:spLocks noChangeShapeType="1"/>
              </p:cNvSpPr>
              <p:nvPr/>
            </p:nvSpPr>
            <p:spPr bwMode="auto">
              <a:xfrm>
                <a:off x="273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1" name="Line 55"/>
              <p:cNvSpPr>
                <a:spLocks noChangeShapeType="1"/>
              </p:cNvSpPr>
              <p:nvPr/>
            </p:nvSpPr>
            <p:spPr bwMode="auto">
              <a:xfrm>
                <a:off x="297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2" name="Line 55"/>
              <p:cNvSpPr>
                <a:spLocks noChangeShapeType="1"/>
              </p:cNvSpPr>
              <p:nvPr/>
            </p:nvSpPr>
            <p:spPr bwMode="auto">
              <a:xfrm>
                <a:off x="321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3" name="Line 55"/>
              <p:cNvSpPr>
                <a:spLocks noChangeShapeType="1"/>
              </p:cNvSpPr>
              <p:nvPr/>
            </p:nvSpPr>
            <p:spPr bwMode="auto">
              <a:xfrm>
                <a:off x="345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4" name="Line 55"/>
              <p:cNvSpPr>
                <a:spLocks noChangeShapeType="1"/>
              </p:cNvSpPr>
              <p:nvPr/>
            </p:nvSpPr>
            <p:spPr bwMode="auto">
              <a:xfrm>
                <a:off x="369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5" name="Line 55"/>
              <p:cNvSpPr>
                <a:spLocks noChangeShapeType="1"/>
              </p:cNvSpPr>
              <p:nvPr/>
            </p:nvSpPr>
            <p:spPr bwMode="auto">
              <a:xfrm>
                <a:off x="3930" y="606"/>
                <a:ext cx="0" cy="34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6" name="Line 55"/>
              <p:cNvSpPr>
                <a:spLocks noChangeShapeType="1"/>
              </p:cNvSpPr>
              <p:nvPr/>
            </p:nvSpPr>
            <p:spPr bwMode="auto">
              <a:xfrm>
                <a:off x="417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7" name="Line 55"/>
              <p:cNvSpPr>
                <a:spLocks noChangeShapeType="1"/>
              </p:cNvSpPr>
              <p:nvPr/>
            </p:nvSpPr>
            <p:spPr bwMode="auto">
              <a:xfrm>
                <a:off x="441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8" name="Line 55"/>
              <p:cNvSpPr>
                <a:spLocks noChangeShapeType="1"/>
              </p:cNvSpPr>
              <p:nvPr/>
            </p:nvSpPr>
            <p:spPr bwMode="auto">
              <a:xfrm>
                <a:off x="465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9" name="Line 55"/>
              <p:cNvSpPr>
                <a:spLocks noChangeShapeType="1"/>
              </p:cNvSpPr>
              <p:nvPr/>
            </p:nvSpPr>
            <p:spPr bwMode="auto">
              <a:xfrm>
                <a:off x="489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0" name="Line 55"/>
              <p:cNvSpPr>
                <a:spLocks noChangeShapeType="1"/>
              </p:cNvSpPr>
              <p:nvPr/>
            </p:nvSpPr>
            <p:spPr bwMode="auto">
              <a:xfrm>
                <a:off x="513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1" name="Line 55"/>
              <p:cNvSpPr>
                <a:spLocks noChangeShapeType="1"/>
              </p:cNvSpPr>
              <p:nvPr/>
            </p:nvSpPr>
            <p:spPr bwMode="auto">
              <a:xfrm>
                <a:off x="537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2" name="Line 55"/>
              <p:cNvSpPr>
                <a:spLocks noChangeShapeType="1"/>
              </p:cNvSpPr>
              <p:nvPr/>
            </p:nvSpPr>
            <p:spPr bwMode="auto">
              <a:xfrm>
                <a:off x="561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3" name="Line 48"/>
              <p:cNvSpPr>
                <a:spLocks noChangeShapeType="1"/>
              </p:cNvSpPr>
              <p:nvPr/>
            </p:nvSpPr>
            <p:spPr bwMode="auto">
              <a:xfrm>
                <a:off x="2202" y="344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4" name="Line 48"/>
              <p:cNvSpPr>
                <a:spLocks noChangeShapeType="1"/>
              </p:cNvSpPr>
              <p:nvPr/>
            </p:nvSpPr>
            <p:spPr bwMode="auto">
              <a:xfrm>
                <a:off x="2202" y="321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5" name="Line 48"/>
              <p:cNvSpPr>
                <a:spLocks noChangeShapeType="1"/>
              </p:cNvSpPr>
              <p:nvPr/>
            </p:nvSpPr>
            <p:spPr bwMode="auto">
              <a:xfrm>
                <a:off x="2202" y="3888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6" name="Line 48"/>
              <p:cNvSpPr>
                <a:spLocks noChangeShapeType="1"/>
              </p:cNvSpPr>
              <p:nvPr/>
            </p:nvSpPr>
            <p:spPr bwMode="auto">
              <a:xfrm>
                <a:off x="2202" y="3658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7" name="Line 48"/>
              <p:cNvSpPr>
                <a:spLocks noChangeShapeType="1"/>
              </p:cNvSpPr>
              <p:nvPr/>
            </p:nvSpPr>
            <p:spPr bwMode="auto">
              <a:xfrm>
                <a:off x="2202" y="91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8" name="Line 48"/>
              <p:cNvSpPr>
                <a:spLocks noChangeShapeType="1"/>
              </p:cNvSpPr>
              <p:nvPr/>
            </p:nvSpPr>
            <p:spPr bwMode="auto">
              <a:xfrm>
                <a:off x="2202" y="68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9" name="Line 48"/>
              <p:cNvSpPr>
                <a:spLocks noChangeShapeType="1"/>
              </p:cNvSpPr>
              <p:nvPr/>
            </p:nvSpPr>
            <p:spPr bwMode="auto">
              <a:xfrm>
                <a:off x="2202" y="138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10" name="Line 48"/>
              <p:cNvSpPr>
                <a:spLocks noChangeShapeType="1"/>
              </p:cNvSpPr>
              <p:nvPr/>
            </p:nvSpPr>
            <p:spPr bwMode="auto">
              <a:xfrm>
                <a:off x="2202" y="115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11" name="Line 48"/>
              <p:cNvSpPr>
                <a:spLocks noChangeShapeType="1"/>
              </p:cNvSpPr>
              <p:nvPr/>
            </p:nvSpPr>
            <p:spPr bwMode="auto">
              <a:xfrm>
                <a:off x="2202" y="182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12" name="Line 48"/>
              <p:cNvSpPr>
                <a:spLocks noChangeShapeType="1"/>
              </p:cNvSpPr>
              <p:nvPr/>
            </p:nvSpPr>
            <p:spPr bwMode="auto">
              <a:xfrm>
                <a:off x="2202" y="159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13" name="Line 34"/>
              <p:cNvSpPr>
                <a:spLocks noChangeShapeType="1"/>
              </p:cNvSpPr>
              <p:nvPr/>
            </p:nvSpPr>
            <p:spPr bwMode="auto">
              <a:xfrm>
                <a:off x="2118" y="2304"/>
                <a:ext cx="36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" name="Text Box 64"/>
            <p:cNvSpPr txBox="1">
              <a:spLocks noChangeArrowheads="1"/>
            </p:cNvSpPr>
            <p:nvPr/>
          </p:nvSpPr>
          <p:spPr bwMode="auto">
            <a:xfrm>
              <a:off x="3600" y="336"/>
              <a:ext cx="48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sz="1000" b="0">
                <a:solidFill>
                  <a:srgbClr val="FF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" name="Text Box 63"/>
            <p:cNvSpPr txBox="1">
              <a:spLocks noChangeArrowheads="1"/>
            </p:cNvSpPr>
            <p:nvPr/>
          </p:nvSpPr>
          <p:spPr bwMode="auto">
            <a:xfrm>
              <a:off x="5280" y="2263"/>
              <a:ext cx="48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sz="1000" b="0">
                <a:solidFill>
                  <a:srgbClr val="FF0000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36816" name="Line 272"/>
          <p:cNvSpPr>
            <a:spLocks noChangeShapeType="1"/>
          </p:cNvSpPr>
          <p:nvPr/>
        </p:nvSpPr>
        <p:spPr bwMode="auto">
          <a:xfrm flipV="1">
            <a:off x="762000" y="1371600"/>
            <a:ext cx="2057400" cy="15240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826" name="Text Box 282"/>
          <p:cNvSpPr txBox="1">
            <a:spLocks noChangeArrowheads="1"/>
          </p:cNvSpPr>
          <p:nvPr/>
        </p:nvSpPr>
        <p:spPr bwMode="auto">
          <a:xfrm>
            <a:off x="2362200" y="10350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(4, 3)</a:t>
            </a:r>
          </a:p>
        </p:txBody>
      </p:sp>
      <p:sp>
        <p:nvSpPr>
          <p:cNvPr id="236827" name="Rectangle 4"/>
          <p:cNvSpPr>
            <a:spLocks noChangeArrowheads="1"/>
          </p:cNvSpPr>
          <p:nvPr/>
        </p:nvSpPr>
        <p:spPr bwMode="auto">
          <a:xfrm>
            <a:off x="3810000" y="1219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Domain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36828" name="Rectangle 4"/>
          <p:cNvSpPr>
            <a:spLocks noChangeArrowheads="1"/>
          </p:cNvSpPr>
          <p:nvPr/>
        </p:nvSpPr>
        <p:spPr bwMode="auto">
          <a:xfrm>
            <a:off x="3810000" y="1676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Range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36829" name="Rectangle 4"/>
          <p:cNvSpPr>
            <a:spLocks noChangeArrowheads="1"/>
          </p:cNvSpPr>
          <p:nvPr/>
        </p:nvSpPr>
        <p:spPr bwMode="auto">
          <a:xfrm>
            <a:off x="3810000" y="2133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solidFill>
                  <a:srgbClr val="FF0000"/>
                </a:solidFill>
                <a:latin typeface="Verdana" pitchFamily="34" charset="0"/>
              </a:rPr>
              <a:t>It is a Function</a:t>
            </a:r>
          </a:p>
        </p:txBody>
      </p:sp>
      <p:sp>
        <p:nvSpPr>
          <p:cNvPr id="236830" name="Rectangle 4"/>
          <p:cNvSpPr>
            <a:spLocks noChangeArrowheads="1"/>
          </p:cNvSpPr>
          <p:nvPr/>
        </p:nvSpPr>
        <p:spPr bwMode="auto">
          <a:xfrm>
            <a:off x="3657600" y="2590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 dirty="0">
                <a:latin typeface="Verdana" pitchFamily="34" charset="0"/>
              </a:rPr>
              <a:t>Reason:</a:t>
            </a:r>
            <a:r>
              <a:rPr lang="en-US" altLang="en-US" sz="1800" b="0" dirty="0">
                <a:latin typeface="Verdana" pitchFamily="34" charset="0"/>
              </a:rPr>
              <a:t> It passes the </a:t>
            </a:r>
            <a:r>
              <a:rPr lang="en-US" altLang="en-US" sz="1800" dirty="0">
                <a:solidFill>
                  <a:srgbClr val="FF0000"/>
                </a:solidFill>
                <a:latin typeface="Verdana" pitchFamily="34" charset="0"/>
              </a:rPr>
              <a:t>v</a:t>
            </a:r>
            <a:r>
              <a:rPr lang="en-US" altLang="en-US" sz="1800" dirty="0">
                <a:latin typeface="Verdana" pitchFamily="34" charset="0"/>
              </a:rPr>
              <a:t>ertical </a:t>
            </a:r>
            <a:r>
              <a:rPr lang="en-US" altLang="en-US" sz="1800" dirty="0">
                <a:solidFill>
                  <a:srgbClr val="FF0000"/>
                </a:solidFill>
                <a:latin typeface="Verdana" pitchFamily="34" charset="0"/>
              </a:rPr>
              <a:t>l</a:t>
            </a:r>
            <a:r>
              <a:rPr lang="en-US" altLang="en-US" sz="1800" dirty="0">
                <a:latin typeface="Verdana" pitchFamily="34" charset="0"/>
              </a:rPr>
              <a:t>ine </a:t>
            </a:r>
            <a:r>
              <a:rPr lang="en-US" altLang="en-US" sz="1800" dirty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en-US" sz="1800" dirty="0">
                <a:latin typeface="Verdana" pitchFamily="34" charset="0"/>
              </a:rPr>
              <a:t>est</a:t>
            </a:r>
          </a:p>
        </p:txBody>
      </p:sp>
      <p:sp>
        <p:nvSpPr>
          <p:cNvPr id="236831" name="Rectangle 4"/>
          <p:cNvSpPr>
            <a:spLocks noChangeArrowheads="1"/>
          </p:cNvSpPr>
          <p:nvPr/>
        </p:nvSpPr>
        <p:spPr bwMode="auto">
          <a:xfrm>
            <a:off x="4953000" y="12192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 dirty="0" smtClean="0">
                <a:latin typeface="Verdana" pitchFamily="34" charset="0"/>
              </a:rPr>
              <a:t>[-</a:t>
            </a:r>
            <a:r>
              <a:rPr lang="en-US" altLang="en-US" sz="1800" b="0" dirty="0">
                <a:latin typeface="Verdana" pitchFamily="34" charset="0"/>
              </a:rPr>
              <a:t>5 </a:t>
            </a:r>
            <a:r>
              <a:rPr lang="en-US" altLang="en-US" sz="1800" b="0" dirty="0" smtClean="0">
                <a:latin typeface="Verdana" pitchFamily="34" charset="0"/>
              </a:rPr>
              <a:t>, 4]</a:t>
            </a:r>
            <a:endParaRPr lang="en-US" altLang="en-US" sz="1800" b="0" dirty="0">
              <a:latin typeface="Verdana" pitchFamily="34" charset="0"/>
            </a:endParaRPr>
          </a:p>
        </p:txBody>
      </p:sp>
      <p:sp>
        <p:nvSpPr>
          <p:cNvPr id="236832" name="Rectangle 4"/>
          <p:cNvSpPr>
            <a:spLocks noChangeArrowheads="1"/>
          </p:cNvSpPr>
          <p:nvPr/>
        </p:nvSpPr>
        <p:spPr bwMode="auto">
          <a:xfrm>
            <a:off x="4724400" y="16764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 dirty="0" smtClean="0">
                <a:latin typeface="Verdana" pitchFamily="34" charset="0"/>
              </a:rPr>
              <a:t>[-</a:t>
            </a:r>
            <a:r>
              <a:rPr lang="en-US" altLang="en-US" sz="1800" b="0" dirty="0">
                <a:latin typeface="Verdana" pitchFamily="34" charset="0"/>
              </a:rPr>
              <a:t>4 </a:t>
            </a:r>
            <a:r>
              <a:rPr lang="en-US" altLang="en-US" sz="1800" b="0" dirty="0" smtClean="0">
                <a:latin typeface="Verdana" pitchFamily="34" charset="0"/>
              </a:rPr>
              <a:t>, 3]</a:t>
            </a:r>
            <a:endParaRPr lang="en-US" altLang="en-US" sz="1800" b="0" dirty="0">
              <a:latin typeface="Verdana" pitchFamily="34" charset="0"/>
            </a:endParaRPr>
          </a:p>
        </p:txBody>
      </p:sp>
      <p:sp>
        <p:nvSpPr>
          <p:cNvPr id="236833" name="Line 289"/>
          <p:cNvSpPr>
            <a:spLocks noChangeShapeType="1"/>
          </p:cNvSpPr>
          <p:nvPr/>
        </p:nvSpPr>
        <p:spPr bwMode="auto">
          <a:xfrm>
            <a:off x="-685800" y="457200"/>
            <a:ext cx="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6834" name="Group 290"/>
          <p:cNvGrpSpPr>
            <a:grpSpLocks/>
          </p:cNvGrpSpPr>
          <p:nvPr/>
        </p:nvGrpSpPr>
        <p:grpSpPr bwMode="auto">
          <a:xfrm>
            <a:off x="228600" y="3429000"/>
            <a:ext cx="3505200" cy="3276600"/>
            <a:chOff x="2016" y="336"/>
            <a:chExt cx="3744" cy="3666"/>
          </a:xfrm>
        </p:grpSpPr>
        <p:grpSp>
          <p:nvGrpSpPr>
            <p:cNvPr id="236835" name="Group 291"/>
            <p:cNvGrpSpPr>
              <a:grpSpLocks/>
            </p:cNvGrpSpPr>
            <p:nvPr/>
          </p:nvGrpSpPr>
          <p:grpSpPr bwMode="auto">
            <a:xfrm>
              <a:off x="2016" y="576"/>
              <a:ext cx="3642" cy="3426"/>
              <a:chOff x="2118" y="606"/>
              <a:chExt cx="3642" cy="3426"/>
            </a:xfrm>
          </p:grpSpPr>
          <p:sp>
            <p:nvSpPr>
              <p:cNvPr id="236836" name="Line 34"/>
              <p:cNvSpPr>
                <a:spLocks noChangeShapeType="1"/>
              </p:cNvSpPr>
              <p:nvPr/>
            </p:nvSpPr>
            <p:spPr bwMode="auto">
              <a:xfrm>
                <a:off x="2208" y="2064"/>
                <a:ext cx="3426" cy="0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37" name="Line 48"/>
              <p:cNvSpPr>
                <a:spLocks noChangeShapeType="1"/>
              </p:cNvSpPr>
              <p:nvPr/>
            </p:nvSpPr>
            <p:spPr bwMode="auto">
              <a:xfrm>
                <a:off x="2202" y="253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38" name="Line 48"/>
              <p:cNvSpPr>
                <a:spLocks noChangeShapeType="1"/>
              </p:cNvSpPr>
              <p:nvPr/>
            </p:nvSpPr>
            <p:spPr bwMode="auto">
              <a:xfrm>
                <a:off x="2202" y="230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39" name="Line 55"/>
              <p:cNvSpPr>
                <a:spLocks noChangeShapeType="1"/>
              </p:cNvSpPr>
              <p:nvPr/>
            </p:nvSpPr>
            <p:spPr bwMode="auto">
              <a:xfrm>
                <a:off x="225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0" name="Line 48"/>
              <p:cNvSpPr>
                <a:spLocks noChangeShapeType="1"/>
              </p:cNvSpPr>
              <p:nvPr/>
            </p:nvSpPr>
            <p:spPr bwMode="auto">
              <a:xfrm>
                <a:off x="2202" y="297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1" name="Line 48"/>
              <p:cNvSpPr>
                <a:spLocks noChangeShapeType="1"/>
              </p:cNvSpPr>
              <p:nvPr/>
            </p:nvSpPr>
            <p:spPr bwMode="auto">
              <a:xfrm>
                <a:off x="2202" y="274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2" name="Line 55"/>
              <p:cNvSpPr>
                <a:spLocks noChangeShapeType="1"/>
              </p:cNvSpPr>
              <p:nvPr/>
            </p:nvSpPr>
            <p:spPr bwMode="auto">
              <a:xfrm>
                <a:off x="249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3" name="Line 55"/>
              <p:cNvSpPr>
                <a:spLocks noChangeShapeType="1"/>
              </p:cNvSpPr>
              <p:nvPr/>
            </p:nvSpPr>
            <p:spPr bwMode="auto">
              <a:xfrm>
                <a:off x="273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4" name="Line 55"/>
              <p:cNvSpPr>
                <a:spLocks noChangeShapeType="1"/>
              </p:cNvSpPr>
              <p:nvPr/>
            </p:nvSpPr>
            <p:spPr bwMode="auto">
              <a:xfrm>
                <a:off x="297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5" name="Line 55"/>
              <p:cNvSpPr>
                <a:spLocks noChangeShapeType="1"/>
              </p:cNvSpPr>
              <p:nvPr/>
            </p:nvSpPr>
            <p:spPr bwMode="auto">
              <a:xfrm>
                <a:off x="321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6" name="Line 55"/>
              <p:cNvSpPr>
                <a:spLocks noChangeShapeType="1"/>
              </p:cNvSpPr>
              <p:nvPr/>
            </p:nvSpPr>
            <p:spPr bwMode="auto">
              <a:xfrm>
                <a:off x="345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7" name="Line 55"/>
              <p:cNvSpPr>
                <a:spLocks noChangeShapeType="1"/>
              </p:cNvSpPr>
              <p:nvPr/>
            </p:nvSpPr>
            <p:spPr bwMode="auto">
              <a:xfrm>
                <a:off x="369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8" name="Line 55"/>
              <p:cNvSpPr>
                <a:spLocks noChangeShapeType="1"/>
              </p:cNvSpPr>
              <p:nvPr/>
            </p:nvSpPr>
            <p:spPr bwMode="auto">
              <a:xfrm>
                <a:off x="3930" y="606"/>
                <a:ext cx="0" cy="34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9" name="Line 55"/>
              <p:cNvSpPr>
                <a:spLocks noChangeShapeType="1"/>
              </p:cNvSpPr>
              <p:nvPr/>
            </p:nvSpPr>
            <p:spPr bwMode="auto">
              <a:xfrm>
                <a:off x="417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0" name="Line 55"/>
              <p:cNvSpPr>
                <a:spLocks noChangeShapeType="1"/>
              </p:cNvSpPr>
              <p:nvPr/>
            </p:nvSpPr>
            <p:spPr bwMode="auto">
              <a:xfrm>
                <a:off x="441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1" name="Line 55"/>
              <p:cNvSpPr>
                <a:spLocks noChangeShapeType="1"/>
              </p:cNvSpPr>
              <p:nvPr/>
            </p:nvSpPr>
            <p:spPr bwMode="auto">
              <a:xfrm>
                <a:off x="465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2" name="Line 55"/>
              <p:cNvSpPr>
                <a:spLocks noChangeShapeType="1"/>
              </p:cNvSpPr>
              <p:nvPr/>
            </p:nvSpPr>
            <p:spPr bwMode="auto">
              <a:xfrm>
                <a:off x="489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3" name="Line 55"/>
              <p:cNvSpPr>
                <a:spLocks noChangeShapeType="1"/>
              </p:cNvSpPr>
              <p:nvPr/>
            </p:nvSpPr>
            <p:spPr bwMode="auto">
              <a:xfrm>
                <a:off x="513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4" name="Line 55"/>
              <p:cNvSpPr>
                <a:spLocks noChangeShapeType="1"/>
              </p:cNvSpPr>
              <p:nvPr/>
            </p:nvSpPr>
            <p:spPr bwMode="auto">
              <a:xfrm>
                <a:off x="537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5" name="Line 55"/>
              <p:cNvSpPr>
                <a:spLocks noChangeShapeType="1"/>
              </p:cNvSpPr>
              <p:nvPr/>
            </p:nvSpPr>
            <p:spPr bwMode="auto">
              <a:xfrm>
                <a:off x="5610" y="672"/>
                <a:ext cx="0" cy="3311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6" name="Line 48"/>
              <p:cNvSpPr>
                <a:spLocks noChangeShapeType="1"/>
              </p:cNvSpPr>
              <p:nvPr/>
            </p:nvSpPr>
            <p:spPr bwMode="auto">
              <a:xfrm>
                <a:off x="2202" y="344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7" name="Line 48"/>
              <p:cNvSpPr>
                <a:spLocks noChangeShapeType="1"/>
              </p:cNvSpPr>
              <p:nvPr/>
            </p:nvSpPr>
            <p:spPr bwMode="auto">
              <a:xfrm>
                <a:off x="2202" y="3216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8" name="Line 48"/>
              <p:cNvSpPr>
                <a:spLocks noChangeShapeType="1"/>
              </p:cNvSpPr>
              <p:nvPr/>
            </p:nvSpPr>
            <p:spPr bwMode="auto">
              <a:xfrm>
                <a:off x="2202" y="3888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9" name="Line 48"/>
              <p:cNvSpPr>
                <a:spLocks noChangeShapeType="1"/>
              </p:cNvSpPr>
              <p:nvPr/>
            </p:nvSpPr>
            <p:spPr bwMode="auto">
              <a:xfrm>
                <a:off x="2202" y="3658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0" name="Line 48"/>
              <p:cNvSpPr>
                <a:spLocks noChangeShapeType="1"/>
              </p:cNvSpPr>
              <p:nvPr/>
            </p:nvSpPr>
            <p:spPr bwMode="auto">
              <a:xfrm>
                <a:off x="2202" y="91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1" name="Line 48"/>
              <p:cNvSpPr>
                <a:spLocks noChangeShapeType="1"/>
              </p:cNvSpPr>
              <p:nvPr/>
            </p:nvSpPr>
            <p:spPr bwMode="auto">
              <a:xfrm>
                <a:off x="2202" y="68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2" name="Line 48"/>
              <p:cNvSpPr>
                <a:spLocks noChangeShapeType="1"/>
              </p:cNvSpPr>
              <p:nvPr/>
            </p:nvSpPr>
            <p:spPr bwMode="auto">
              <a:xfrm>
                <a:off x="2202" y="138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3" name="Line 48"/>
              <p:cNvSpPr>
                <a:spLocks noChangeShapeType="1"/>
              </p:cNvSpPr>
              <p:nvPr/>
            </p:nvSpPr>
            <p:spPr bwMode="auto">
              <a:xfrm>
                <a:off x="2202" y="1152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4" name="Line 48"/>
              <p:cNvSpPr>
                <a:spLocks noChangeShapeType="1"/>
              </p:cNvSpPr>
              <p:nvPr/>
            </p:nvSpPr>
            <p:spPr bwMode="auto">
              <a:xfrm>
                <a:off x="2202" y="182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5" name="Line 48"/>
              <p:cNvSpPr>
                <a:spLocks noChangeShapeType="1"/>
              </p:cNvSpPr>
              <p:nvPr/>
            </p:nvSpPr>
            <p:spPr bwMode="auto">
              <a:xfrm>
                <a:off x="2202" y="1594"/>
                <a:ext cx="3426" cy="0"/>
              </a:xfrm>
              <a:prstGeom prst="line">
                <a:avLst/>
              </a:prstGeom>
              <a:noFill/>
              <a:ln w="635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6" name="Line 34"/>
              <p:cNvSpPr>
                <a:spLocks noChangeShapeType="1"/>
              </p:cNvSpPr>
              <p:nvPr/>
            </p:nvSpPr>
            <p:spPr bwMode="auto">
              <a:xfrm>
                <a:off x="2118" y="2304"/>
                <a:ext cx="36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3120" name="Text Box 64"/>
            <p:cNvSpPr txBox="1">
              <a:spLocks noChangeArrowheads="1"/>
            </p:cNvSpPr>
            <p:nvPr/>
          </p:nvSpPr>
          <p:spPr bwMode="auto">
            <a:xfrm>
              <a:off x="3600" y="336"/>
              <a:ext cx="48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sz="1000" b="0">
                <a:solidFill>
                  <a:srgbClr val="FF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73119" name="Text Box 63"/>
            <p:cNvSpPr txBox="1">
              <a:spLocks noChangeArrowheads="1"/>
            </p:cNvSpPr>
            <p:nvPr/>
          </p:nvSpPr>
          <p:spPr bwMode="auto">
            <a:xfrm>
              <a:off x="5280" y="2263"/>
              <a:ext cx="48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sz="1000" b="0">
                <a:solidFill>
                  <a:srgbClr val="FF0000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36880" name="Rectangle 4"/>
          <p:cNvSpPr>
            <a:spLocks noChangeArrowheads="1"/>
          </p:cNvSpPr>
          <p:nvPr/>
        </p:nvSpPr>
        <p:spPr bwMode="auto">
          <a:xfrm>
            <a:off x="3810000" y="4343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Domain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36881" name="Rectangle 4"/>
          <p:cNvSpPr>
            <a:spLocks noChangeArrowheads="1"/>
          </p:cNvSpPr>
          <p:nvPr/>
        </p:nvSpPr>
        <p:spPr bwMode="auto">
          <a:xfrm>
            <a:off x="3810000" y="4800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>
                <a:latin typeface="Verdana" pitchFamily="34" charset="0"/>
              </a:rPr>
              <a:t>Range</a:t>
            </a:r>
            <a:endParaRPr lang="en-US" altLang="en-US" sz="1800" b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36882" name="Rectangle 4"/>
          <p:cNvSpPr>
            <a:spLocks noChangeArrowheads="1"/>
          </p:cNvSpPr>
          <p:nvPr/>
        </p:nvSpPr>
        <p:spPr bwMode="auto">
          <a:xfrm>
            <a:off x="3810000" y="5257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 dirty="0">
                <a:solidFill>
                  <a:srgbClr val="FF0000"/>
                </a:solidFill>
                <a:latin typeface="Verdana" pitchFamily="34" charset="0"/>
              </a:rPr>
              <a:t>It is </a:t>
            </a:r>
            <a:r>
              <a:rPr lang="en-US" altLang="en-US" sz="1800" dirty="0">
                <a:solidFill>
                  <a:srgbClr val="FF0000"/>
                </a:solidFill>
                <a:latin typeface="Verdana" pitchFamily="34" charset="0"/>
              </a:rPr>
              <a:t>NOT</a:t>
            </a:r>
            <a:r>
              <a:rPr lang="en-US" altLang="en-US" sz="1800" b="0" dirty="0">
                <a:solidFill>
                  <a:srgbClr val="FF0000"/>
                </a:solidFill>
                <a:latin typeface="Verdana" pitchFamily="34" charset="0"/>
              </a:rPr>
              <a:t> a Function</a:t>
            </a:r>
          </a:p>
        </p:txBody>
      </p:sp>
      <p:sp>
        <p:nvSpPr>
          <p:cNvPr id="236883" name="Rectangle 4"/>
          <p:cNvSpPr>
            <a:spLocks noChangeArrowheads="1"/>
          </p:cNvSpPr>
          <p:nvPr/>
        </p:nvSpPr>
        <p:spPr bwMode="auto">
          <a:xfrm>
            <a:off x="3429000" y="5791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</a:pPr>
            <a:r>
              <a:rPr lang="en-US" altLang="en-US" sz="1800" dirty="0">
                <a:latin typeface="Verdana" pitchFamily="34" charset="0"/>
              </a:rPr>
              <a:t>Reason:</a:t>
            </a:r>
            <a:r>
              <a:rPr lang="en-US" altLang="en-US" sz="1800" b="0" dirty="0">
                <a:latin typeface="Verdana" pitchFamily="34" charset="0"/>
              </a:rPr>
              <a:t> It Does NOT pass the </a:t>
            </a:r>
            <a:r>
              <a:rPr lang="en-US" altLang="en-US" sz="1800" dirty="0">
                <a:solidFill>
                  <a:srgbClr val="FF0000"/>
                </a:solidFill>
                <a:latin typeface="Verdana" pitchFamily="34" charset="0"/>
              </a:rPr>
              <a:t>VLT</a:t>
            </a:r>
          </a:p>
        </p:txBody>
      </p:sp>
      <p:sp>
        <p:nvSpPr>
          <p:cNvPr id="236884" name="Rectangle 4"/>
          <p:cNvSpPr>
            <a:spLocks noChangeArrowheads="1"/>
          </p:cNvSpPr>
          <p:nvPr/>
        </p:nvSpPr>
        <p:spPr bwMode="auto">
          <a:xfrm>
            <a:off x="4953000" y="43434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 dirty="0" smtClean="0">
                <a:latin typeface="Verdana" pitchFamily="34" charset="0"/>
              </a:rPr>
              <a:t>[-</a:t>
            </a:r>
            <a:r>
              <a:rPr lang="en-US" altLang="en-US" sz="1800" b="0" dirty="0">
                <a:latin typeface="Verdana" pitchFamily="34" charset="0"/>
              </a:rPr>
              <a:t>4 ,</a:t>
            </a:r>
            <a:r>
              <a:rPr lang="en-US" altLang="en-US" sz="1800" b="0" dirty="0" smtClean="0">
                <a:latin typeface="Verdana" pitchFamily="34" charset="0"/>
              </a:rPr>
              <a:t> 3]</a:t>
            </a:r>
            <a:endParaRPr lang="en-US" altLang="en-US" sz="1800" b="0" dirty="0">
              <a:latin typeface="Verdana" pitchFamily="34" charset="0"/>
            </a:endParaRPr>
          </a:p>
        </p:txBody>
      </p:sp>
      <p:sp>
        <p:nvSpPr>
          <p:cNvPr id="236885" name="Rectangle 4"/>
          <p:cNvSpPr>
            <a:spLocks noChangeArrowheads="1"/>
          </p:cNvSpPr>
          <p:nvPr/>
        </p:nvSpPr>
        <p:spPr bwMode="auto">
          <a:xfrm>
            <a:off x="4724400" y="48006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</a:pPr>
            <a:r>
              <a:rPr lang="en-US" altLang="en-US" sz="1800" b="0" dirty="0" smtClean="0">
                <a:latin typeface="Verdana" pitchFamily="34" charset="0"/>
              </a:rPr>
              <a:t>[-</a:t>
            </a:r>
            <a:r>
              <a:rPr lang="en-US" altLang="en-US" sz="1800" b="0" dirty="0">
                <a:latin typeface="Verdana" pitchFamily="34" charset="0"/>
              </a:rPr>
              <a:t>4 </a:t>
            </a:r>
            <a:r>
              <a:rPr lang="en-US" altLang="en-US" sz="1800" b="0" dirty="0" smtClean="0">
                <a:latin typeface="Verdana" pitchFamily="34" charset="0"/>
              </a:rPr>
              <a:t>, 4]</a:t>
            </a:r>
            <a:endParaRPr lang="en-US" altLang="en-US" sz="1800" b="0" dirty="0">
              <a:latin typeface="Verdana" pitchFamily="34" charset="0"/>
            </a:endParaRPr>
          </a:p>
        </p:txBody>
      </p:sp>
      <p:sp>
        <p:nvSpPr>
          <p:cNvPr id="236886" name="Line 342"/>
          <p:cNvSpPr>
            <a:spLocks noChangeShapeType="1"/>
          </p:cNvSpPr>
          <p:nvPr/>
        </p:nvSpPr>
        <p:spPr bwMode="auto">
          <a:xfrm>
            <a:off x="-685800" y="3581400"/>
            <a:ext cx="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887" name="Oval 343"/>
          <p:cNvSpPr>
            <a:spLocks noChangeArrowheads="1"/>
          </p:cNvSpPr>
          <p:nvPr/>
        </p:nvSpPr>
        <p:spPr bwMode="auto">
          <a:xfrm>
            <a:off x="990600" y="4343400"/>
            <a:ext cx="1600200" cy="1676400"/>
          </a:xfrm>
          <a:prstGeom prst="ellips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  <a:effectLst>
            <a:prstShdw prst="shdw17" dist="17961" dir="2700000">
              <a:srgbClr val="0066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6888" name="Picture 344" descr="119498563188281957tasto_8_architetto_franc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267200"/>
            <a:ext cx="152400" cy="152400"/>
          </a:xfrm>
          <a:prstGeom prst="rect">
            <a:avLst/>
          </a:prstGeom>
          <a:noFill/>
        </p:spPr>
      </p:pic>
      <p:pic>
        <p:nvPicPr>
          <p:cNvPr id="236889" name="Picture 345" descr="119498563188281957tasto_8_architetto_franc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943600"/>
            <a:ext cx="152400" cy="152400"/>
          </a:xfrm>
          <a:prstGeom prst="rect">
            <a:avLst/>
          </a:prstGeom>
          <a:noFill/>
        </p:spPr>
      </p:pic>
      <p:sp>
        <p:nvSpPr>
          <p:cNvPr id="158799" name="Oval 79"/>
          <p:cNvSpPr>
            <a:spLocks noChangeArrowheads="1"/>
          </p:cNvSpPr>
          <p:nvPr/>
        </p:nvSpPr>
        <p:spPr bwMode="auto">
          <a:xfrm>
            <a:off x="2743200" y="135572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0">
              <a:latin typeface="Comic Sans MS" pitchFamily="66" charset="0"/>
              <a:cs typeface="Arial" charset="0"/>
            </a:endParaRPr>
          </a:p>
        </p:txBody>
      </p:sp>
      <p:sp>
        <p:nvSpPr>
          <p:cNvPr id="158797" name="Oval 77"/>
          <p:cNvSpPr>
            <a:spLocks noChangeArrowheads="1"/>
          </p:cNvSpPr>
          <p:nvPr/>
        </p:nvSpPr>
        <p:spPr bwMode="auto">
          <a:xfrm>
            <a:off x="746125" y="2819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0">
              <a:latin typeface="Comic Sans MS" pitchFamily="66" charset="0"/>
              <a:cs typeface="Arial" charset="0"/>
            </a:endParaRPr>
          </a:p>
        </p:txBody>
      </p:sp>
      <p:sp>
        <p:nvSpPr>
          <p:cNvPr id="236890" name="Text Box 346"/>
          <p:cNvSpPr txBox="1">
            <a:spLocks noChangeArrowheads="1"/>
          </p:cNvSpPr>
          <p:nvPr/>
        </p:nvSpPr>
        <p:spPr bwMode="auto">
          <a:xfrm>
            <a:off x="2362200" y="806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x   </a:t>
            </a:r>
            <a:r>
              <a:rPr lang="en-US" sz="1600">
                <a:solidFill>
                  <a:srgbClr val="008000"/>
                </a:solidFill>
                <a:latin typeface="Verdana" pitchFamily="34" charset="0"/>
              </a:rPr>
              <a:t>y</a:t>
            </a:r>
          </a:p>
        </p:txBody>
      </p:sp>
      <p:sp>
        <p:nvSpPr>
          <p:cNvPr id="236891" name="Text Box 347"/>
          <p:cNvSpPr txBox="1">
            <a:spLocks noChangeArrowheads="1"/>
          </p:cNvSpPr>
          <p:nvPr/>
        </p:nvSpPr>
        <p:spPr bwMode="auto">
          <a:xfrm>
            <a:off x="228600" y="286385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(-5, -4)</a:t>
            </a:r>
          </a:p>
        </p:txBody>
      </p:sp>
      <p:sp>
        <p:nvSpPr>
          <p:cNvPr id="236892" name="Text Box 348"/>
          <p:cNvSpPr txBox="1">
            <a:spLocks noChangeArrowheads="1"/>
          </p:cNvSpPr>
          <p:nvPr/>
        </p:nvSpPr>
        <p:spPr bwMode="auto">
          <a:xfrm>
            <a:off x="304800" y="30480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x   </a:t>
            </a:r>
            <a:r>
              <a:rPr lang="en-US" sz="1600">
                <a:solidFill>
                  <a:srgbClr val="008000"/>
                </a:solidFill>
                <a:latin typeface="Verdana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457278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3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36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36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36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6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36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1.11111E-6 L 1.10833 1.11111E-6 " pathEditMode="relative" rAng="0" ptsTypes="AA">
                                      <p:cBhvr>
                                        <p:cTn id="69" dur="5000" fill="hold"/>
                                        <p:tgtEl>
                                          <p:spTgt spid="236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36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44444E-6 L 0.25833 -4.44444E-6 " pathEditMode="relative" rAng="0" ptsTypes="AA">
                                      <p:cBhvr>
                                        <p:cTn id="111" dur="5000" fill="hold"/>
                                        <p:tgtEl>
                                          <p:spTgt spid="236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236816" grpId="0" animBg="1"/>
      <p:bldP spid="236826" grpId="0"/>
      <p:bldP spid="236827" grpId="0" build="p"/>
      <p:bldP spid="236828" grpId="0" build="p"/>
      <p:bldP spid="236829" grpId="0" build="p"/>
      <p:bldP spid="236830" grpId="0" build="p"/>
      <p:bldP spid="236831" grpId="0" build="p"/>
      <p:bldP spid="236832" grpId="0" build="p"/>
      <p:bldP spid="236833" grpId="0" animBg="1"/>
      <p:bldP spid="236880" grpId="0" build="p"/>
      <p:bldP spid="236881" grpId="0" build="p"/>
      <p:bldP spid="236882" grpId="0" build="p"/>
      <p:bldP spid="236883" grpId="0" build="p"/>
      <p:bldP spid="236884" grpId="0" build="p"/>
      <p:bldP spid="236885" grpId="0" build="p"/>
      <p:bldP spid="236886" grpId="0" animBg="1"/>
      <p:bldP spid="236887" grpId="0" animBg="1"/>
      <p:bldP spid="158799" grpId="0" animBg="1"/>
      <p:bldP spid="158797" grpId="0" animBg="1"/>
      <p:bldP spid="236890" grpId="0"/>
      <p:bldP spid="236891" grpId="0"/>
      <p:bldP spid="2368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g9-lesson-3.2-relations-functions-parent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g9-lesson-3.2-relations-functions-parents</Template>
  <TotalTime>4</TotalTime>
  <Words>451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g9-lesson-3.2-relations-functions-parents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</cp:revision>
  <dcterms:created xsi:type="dcterms:W3CDTF">2017-11-13T07:13:45Z</dcterms:created>
  <dcterms:modified xsi:type="dcterms:W3CDTF">2017-11-13T07:17:47Z</dcterms:modified>
</cp:coreProperties>
</file>