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434" r:id="rId4"/>
    <p:sldId id="473" r:id="rId5"/>
    <p:sldId id="474" r:id="rId6"/>
    <p:sldId id="475" r:id="rId7"/>
    <p:sldId id="290" r:id="rId8"/>
    <p:sldId id="294" r:id="rId9"/>
    <p:sldId id="295" r:id="rId10"/>
    <p:sldId id="296" r:id="rId11"/>
    <p:sldId id="467" r:id="rId12"/>
    <p:sldId id="462" r:id="rId13"/>
    <p:sldId id="468" r:id="rId14"/>
    <p:sldId id="469" r:id="rId15"/>
    <p:sldId id="470" r:id="rId16"/>
    <p:sldId id="471" r:id="rId17"/>
    <p:sldId id="476" r:id="rId18"/>
    <p:sldId id="463"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5" autoAdjust="0"/>
    <p:restoredTop sz="91486" autoAdjust="0"/>
  </p:normalViewPr>
  <p:slideViewPr>
    <p:cSldViewPr snapToGrid="0" snapToObjects="1" showGuides="1">
      <p:cViewPr varScale="1">
        <p:scale>
          <a:sx n="97" d="100"/>
          <a:sy n="97" d="100"/>
        </p:scale>
        <p:origin x="-112" y="-728"/>
      </p:cViewPr>
      <p:guideLst>
        <p:guide orient="horz" pos="1795"/>
        <p:guide pos="2881"/>
      </p:guideLst>
    </p:cSldViewPr>
  </p:slideViewPr>
  <p:outlineViewPr>
    <p:cViewPr>
      <p:scale>
        <a:sx n="33" d="100"/>
        <a:sy n="33" d="100"/>
      </p:scale>
      <p:origin x="0" y="161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pPr>
              <a:defRPr/>
            </a:pPr>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pPr>
              <a:defRPr/>
            </a:pPr>
            <a:fld id="{D5EDD0BC-854B-5546-A8FF-AF6B249B6AF5}" type="datetimeFigureOut">
              <a:rPr lang="en-US">
                <a:latin typeface="Arial"/>
              </a:rPr>
              <a:pPr>
                <a:defRPr/>
              </a:pPr>
              <a:t>3/14/13</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pPr>
              <a:defRPr/>
            </a:pPr>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pPr>
              <a:defRPr/>
            </a:pPr>
            <a:fld id="{892397C2-5B49-104A-B1D7-DDE182C52C34}"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380746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pPr>
              <a:defRPr/>
            </a:pPr>
            <a:fld id="{B485999A-F397-D44F-A9CA-C8E36A937B72}" type="datetimeFigureOut">
              <a:rPr lang="en-US" smtClean="0"/>
              <a:pPr>
                <a:defRPr/>
              </a:pPr>
              <a:t>3/14/13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pPr>
              <a:defRPr/>
            </a:pPr>
            <a:fld id="{7E2D0005-74DA-9042-BDA8-A6CFDFF9710F}" type="slidenum">
              <a:rPr lang="en-US" smtClean="0"/>
              <a:pPr>
                <a:defRPr/>
              </a:pPr>
              <a:t>‹#›</a:t>
            </a:fld>
            <a:endParaRPr lang="en-US" dirty="0"/>
          </a:p>
        </p:txBody>
      </p:sp>
    </p:spTree>
    <p:extLst>
      <p:ext uri="{BB962C8B-B14F-4D97-AF65-F5344CB8AC3E}">
        <p14:creationId xmlns:p14="http://schemas.microsoft.com/office/powerpoint/2010/main" val="1684264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D5D9F8-D567-244F-880C-4BB4785F1C4C}" type="slidenum">
              <a:rPr lang="en-US" sz="1200">
                <a:latin typeface="Arial"/>
              </a:rPr>
              <a:pPr eaLnBrk="1" hangingPunct="1"/>
              <a:t>1</a:t>
            </a:fld>
            <a:endParaRPr lang="en-US" sz="1200" dirty="0">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a:ea typeface="ＭＳ Ｐゴシック" charset="0"/>
                <a:cs typeface="ＭＳ Ｐゴシック" charset="0"/>
              </a:rPr>
              <a:t>http://www.walch.com/</a:t>
            </a:r>
            <a:r>
              <a:rPr lang="en-US" sz="1200" b="0" i="0" u="none" strike="noStrike" kern="1200" dirty="0" err="1" smtClean="0">
                <a:solidFill>
                  <a:schemeClr val="tx1"/>
                </a:solidFill>
                <a:effectLst/>
                <a:latin typeface="Arial"/>
                <a:ea typeface="ＭＳ Ｐゴシック" charset="0"/>
                <a:cs typeface="ＭＳ Ｐゴシック" charset="0"/>
              </a:rPr>
              <a:t>ei</a:t>
            </a:r>
            <a:r>
              <a:rPr lang="en-US" sz="1200" b="0" i="0" u="none" strike="noStrike" kern="1200" dirty="0" smtClean="0">
                <a:solidFill>
                  <a:schemeClr val="tx1"/>
                </a:solidFill>
                <a:effectLst/>
                <a:latin typeface="Arial"/>
                <a:ea typeface="ＭＳ Ｐゴシック" charset="0"/>
                <a:cs typeface="ＭＳ Ｐゴシック" charset="0"/>
              </a:rPr>
              <a:t>/00303</a:t>
            </a:r>
            <a:r>
              <a:rPr lang="en-US" dirty="0" smtClean="0"/>
              <a:t> </a:t>
            </a:r>
            <a:endParaRPr lang="en-US" dirty="0" smtClean="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12</a:t>
            </a:fld>
            <a:endParaRPr lang="en-US" dirty="0"/>
          </a:p>
        </p:txBody>
      </p:sp>
    </p:spTree>
    <p:extLst>
      <p:ext uri="{BB962C8B-B14F-4D97-AF65-F5344CB8AC3E}">
        <p14:creationId xmlns:p14="http://schemas.microsoft.com/office/powerpoint/2010/main" val="383836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a:ea typeface="ＭＳ Ｐゴシック" charset="0"/>
                <a:cs typeface="ＭＳ Ｐゴシック" charset="0"/>
              </a:rPr>
              <a:t>http://www.walch.com/</a:t>
            </a:r>
            <a:r>
              <a:rPr lang="en-US" sz="1200" b="0" i="0" u="none" strike="noStrike" kern="1200" dirty="0" err="1" smtClean="0">
                <a:solidFill>
                  <a:schemeClr val="tx1"/>
                </a:solidFill>
                <a:effectLst/>
                <a:latin typeface="Arial"/>
                <a:ea typeface="ＭＳ Ｐゴシック" charset="0"/>
                <a:cs typeface="ＭＳ Ｐゴシック" charset="0"/>
              </a:rPr>
              <a:t>ei</a:t>
            </a:r>
            <a:r>
              <a:rPr lang="en-US" sz="1200" b="0" i="0" u="none" strike="noStrike" kern="1200" dirty="0" smtClean="0">
                <a:solidFill>
                  <a:schemeClr val="tx1"/>
                </a:solidFill>
                <a:effectLst/>
                <a:latin typeface="Arial"/>
                <a:ea typeface="ＭＳ Ｐゴシック" charset="0"/>
                <a:cs typeface="ＭＳ Ｐゴシック" charset="0"/>
              </a:rPr>
              <a:t>/00304</a:t>
            </a:r>
            <a:endParaRPr lang="en-US" dirty="0" smtClean="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18</a:t>
            </a:fld>
            <a:endParaRPr lang="en-US" dirty="0"/>
          </a:p>
        </p:txBody>
      </p:sp>
    </p:spTree>
    <p:extLst>
      <p:ext uri="{BB962C8B-B14F-4D97-AF65-F5344CB8AC3E}">
        <p14:creationId xmlns:p14="http://schemas.microsoft.com/office/powerpoint/2010/main" val="256366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650181"/>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976004" y="6246670"/>
            <a:ext cx="5741117" cy="264965"/>
          </a:xfrm>
        </p:spPr>
        <p:txBody>
          <a:bodyPr/>
          <a:lstStyle>
            <a:lvl1pPr algn="l">
              <a:defRPr sz="1500">
                <a:solidFill>
                  <a:srgbClr val="000090"/>
                </a:solidFill>
              </a:defRPr>
            </a:lvl1p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22198621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r>
              <a:rPr lang="en-US" dirty="0" smtClean="0"/>
              <a:t>1.2.1: </a:t>
            </a:r>
            <a:r>
              <a:rPr lang="en-US" dirty="0" smtClean="0"/>
              <a:t>Adding and Subtracting Polynomials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ea typeface="+mn-ea"/>
                <a:cs typeface="+mn-cs"/>
              </a:defRPr>
            </a:lvl1pPr>
          </a:lstStyle>
          <a:p>
            <a:pPr>
              <a:defRPr/>
            </a:pPr>
            <a:fld id="{1B293FF8-CD88-C24E-B901-491EE6C88A2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xmlns:p14="http://schemas.microsoft.com/office/powerpoint/2010/main" spd="slow"/>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walch.com/ei/00303"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walch.com/ei/00304"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lstStyle/>
          <a:p>
            <a:pPr eaLnBrk="1" fontAlgn="auto" hangingPunct="1">
              <a:spcAft>
                <a:spcPts val="0"/>
              </a:spcAft>
              <a:buFont typeface="Arial"/>
              <a:buNone/>
              <a:defRPr/>
            </a:pPr>
            <a:r>
              <a:rPr lang="en-US" sz="2800" b="1" dirty="0" smtClean="0">
                <a:ea typeface="+mn-ea"/>
              </a:rPr>
              <a:t>Introduction</a:t>
            </a:r>
            <a:endParaRPr lang="en-US" sz="2800" b="1" dirty="0">
              <a:ea typeface="+mn-ea"/>
            </a:endParaRPr>
          </a:p>
          <a:p>
            <a:r>
              <a:rPr lang="en-US" dirty="0"/>
              <a:t>Polynomials can be added and subtracted like real numbers. Adding and subtracting polynomials is a way to simplify expressions. It can also allow us to find a shorter way to represent a sum or difference. </a:t>
            </a:r>
          </a:p>
        </p:txBody>
      </p:sp>
      <p:sp>
        <p:nvSpPr>
          <p:cNvPr id="2" name="Slide Number Placeholder 1"/>
          <p:cNvSpPr>
            <a:spLocks noGrp="1"/>
          </p:cNvSpPr>
          <p:nvPr>
            <p:ph type="sldNum" sz="quarter" idx="11"/>
          </p:nvPr>
        </p:nvSpPr>
        <p:spPr/>
        <p:txBody>
          <a:bodyPr/>
          <a:lstStyle/>
          <a:p>
            <a:pPr>
              <a:defRPr/>
            </a:pPr>
            <a:fld id="{8E0A64BF-F1FF-FE46-8566-4B9C9A787A73}" type="slidenum">
              <a:rPr lang="en-US" smtClean="0"/>
              <a:pPr>
                <a:defRPr/>
              </a:pPr>
              <a:t>1</a:t>
            </a:fld>
            <a:endParaRPr lang="en-US" dirty="0"/>
          </a:p>
        </p:txBody>
      </p:sp>
      <p:sp>
        <p:nvSpPr>
          <p:cNvPr id="4" name="Footer Placeholder 3"/>
          <p:cNvSpPr>
            <a:spLocks noGrp="1"/>
          </p:cNvSpPr>
          <p:nvPr>
            <p:ph type="ftr" sz="quarter" idx="13"/>
          </p:nvPr>
        </p:nvSpPr>
        <p:spPr>
          <a:xfrm>
            <a:off x="976003" y="6246670"/>
            <a:ext cx="5996807" cy="264965"/>
          </a:xfrm>
        </p:spPr>
        <p:txBody>
          <a:bodyPr/>
          <a:lstStyle/>
          <a:p>
            <a:pPr>
              <a:defRPr/>
            </a:pPr>
            <a:r>
              <a:rPr lang="en-US" dirty="0" smtClean="0"/>
              <a:t>1.2.1: </a:t>
            </a:r>
            <a:r>
              <a:rPr lang="en-US" dirty="0" smtClean="0"/>
              <a:t>Adding and Subtracting Polynomials</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1, </a:t>
            </a:r>
            <a:r>
              <a:rPr lang="en-US" sz="2800" b="1" i="1" dirty="0">
                <a:solidFill>
                  <a:srgbClr val="000090"/>
                </a:solidFill>
              </a:rPr>
              <a:t>continued</a:t>
            </a:r>
          </a:p>
          <a:p>
            <a:pPr marL="514350" indent="-557784">
              <a:buFont typeface="+mj-lt"/>
              <a:buAutoNum type="arabicPeriod" startAt="2"/>
            </a:pPr>
            <a:r>
              <a:rPr lang="en-US" sz="2800" b="1" dirty="0">
                <a:solidFill>
                  <a:srgbClr val="660066"/>
                </a:solidFill>
              </a:rPr>
              <a:t>Find the sum of any numeric quantities. 	</a:t>
            </a:r>
          </a:p>
          <a:p>
            <a:pPr marL="512064"/>
            <a:r>
              <a:rPr lang="en-US" dirty="0"/>
              <a:t>The numeric quantities in this example are 4 and 2. </a:t>
            </a:r>
          </a:p>
          <a:p>
            <a:pPr marL="786384"/>
            <a:r>
              <a:rPr lang="fr-FR" dirty="0"/>
              <a:t>4 + 2 + 3</a:t>
            </a:r>
            <a:r>
              <a:rPr lang="fr-FR" i="1" dirty="0"/>
              <a:t>x </a:t>
            </a:r>
            <a:r>
              <a:rPr lang="fr-FR" dirty="0"/>
              <a:t>+ </a:t>
            </a:r>
            <a:r>
              <a:rPr lang="fr-FR" i="1" dirty="0"/>
              <a:t>x </a:t>
            </a:r>
            <a:endParaRPr lang="fr-FR" dirty="0"/>
          </a:p>
          <a:p>
            <a:pPr marL="786384"/>
            <a:r>
              <a:rPr lang="fr-FR" dirty="0"/>
              <a:t>= 6 + 3</a:t>
            </a:r>
            <a:r>
              <a:rPr lang="fr-FR" i="1" dirty="0"/>
              <a:t>x </a:t>
            </a:r>
            <a:r>
              <a:rPr lang="fr-FR" dirty="0"/>
              <a:t>+ </a:t>
            </a:r>
            <a:r>
              <a:rPr lang="fr-FR" i="1" dirty="0"/>
              <a:t>x </a:t>
            </a:r>
            <a:r>
              <a:rPr lang="fr-FR" dirty="0"/>
              <a:t>	</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10</a:t>
            </a:fld>
            <a:endParaRPr lang="en-US" dirty="0"/>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1, </a:t>
            </a:r>
            <a:r>
              <a:rPr lang="en-US" sz="2800" b="1" i="1" dirty="0">
                <a:solidFill>
                  <a:srgbClr val="000090"/>
                </a:solidFill>
              </a:rPr>
              <a:t>continued</a:t>
            </a:r>
          </a:p>
          <a:p>
            <a:pPr marL="514350" indent="-557784">
              <a:buFont typeface="+mj-lt"/>
              <a:buAutoNum type="arabicPeriod" startAt="3"/>
            </a:pPr>
            <a:r>
              <a:rPr lang="en-US" sz="2800" b="1" dirty="0">
                <a:solidFill>
                  <a:srgbClr val="660066"/>
                </a:solidFill>
              </a:rPr>
              <a:t>Find the sum of any terms with the same variable raised to the same power. 	</a:t>
            </a:r>
          </a:p>
          <a:p>
            <a:pPr marL="512064"/>
            <a:r>
              <a:rPr lang="en-US" dirty="0"/>
              <a:t>The two terms 3</a:t>
            </a:r>
            <a:r>
              <a:rPr lang="en-US" i="1" dirty="0"/>
              <a:t>x </a:t>
            </a:r>
            <a:r>
              <a:rPr lang="en-US" dirty="0"/>
              <a:t>and </a:t>
            </a:r>
            <a:r>
              <a:rPr lang="en-US" i="1" dirty="0"/>
              <a:t>x </a:t>
            </a:r>
            <a:r>
              <a:rPr lang="en-US" dirty="0"/>
              <a:t>both contain only the variable </a:t>
            </a:r>
            <a:r>
              <a:rPr lang="en-US" i="1" dirty="0"/>
              <a:t>x </a:t>
            </a:r>
            <a:r>
              <a:rPr lang="en-US" dirty="0"/>
              <a:t>raised to the first power. </a:t>
            </a:r>
          </a:p>
          <a:p>
            <a:pPr marL="786384"/>
            <a:r>
              <a:rPr lang="fr-FR" dirty="0"/>
              <a:t>6 + 3</a:t>
            </a:r>
            <a:r>
              <a:rPr lang="fr-FR" i="1" dirty="0"/>
              <a:t>x </a:t>
            </a:r>
            <a:r>
              <a:rPr lang="fr-FR" dirty="0"/>
              <a:t>+ </a:t>
            </a:r>
            <a:r>
              <a:rPr lang="fr-FR" i="1" dirty="0"/>
              <a:t>x </a:t>
            </a:r>
            <a:endParaRPr lang="fr-FR" dirty="0"/>
          </a:p>
          <a:p>
            <a:pPr marL="786384"/>
            <a:r>
              <a:rPr lang="fr-FR" dirty="0"/>
              <a:t>= 6 + 4</a:t>
            </a:r>
            <a:r>
              <a:rPr lang="fr-FR" i="1" dirty="0"/>
              <a:t>x </a:t>
            </a:r>
            <a:endParaRPr lang="fr-FR" dirty="0"/>
          </a:p>
          <a:p>
            <a:pPr marL="512064"/>
            <a:r>
              <a:rPr lang="en-US" dirty="0"/>
              <a:t>The result of (4 + 3</a:t>
            </a:r>
            <a:r>
              <a:rPr lang="en-US" i="1" dirty="0"/>
              <a:t>x</a:t>
            </a:r>
            <a:r>
              <a:rPr lang="en-US" dirty="0"/>
              <a:t>) + (2 + </a:t>
            </a:r>
            <a:r>
              <a:rPr lang="en-US" i="1" dirty="0"/>
              <a:t>x</a:t>
            </a:r>
            <a:r>
              <a:rPr lang="en-US" dirty="0"/>
              <a:t>) is 6 + 4</a:t>
            </a:r>
            <a:r>
              <a:rPr lang="en-US" i="1" dirty="0"/>
              <a:t>x</a:t>
            </a:r>
            <a:r>
              <a:rPr lang="en-US" dirty="0"/>
              <a:t>. 	</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11</a:t>
            </a:fld>
            <a:endParaRPr lang="en-US" dirty="0"/>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Tree>
    <p:extLst>
      <p:ext uri="{BB962C8B-B14F-4D97-AF65-F5344CB8AC3E}">
        <p14:creationId xmlns:p14="http://schemas.microsoft.com/office/powerpoint/2010/main" val="32754217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smtClean="0">
                <a:solidFill>
                  <a:srgbClr val="000090"/>
                </a:solidFill>
              </a:rPr>
              <a:t>Example 1, </a:t>
            </a:r>
            <a:r>
              <a:rPr lang="en-US" sz="2800" b="1" i="1" dirty="0" smtClean="0">
                <a:solidFill>
                  <a:srgbClr val="000090"/>
                </a:solidFill>
              </a:rPr>
              <a:t>continued</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12</a:t>
            </a:fld>
            <a:endParaRPr lang="en-US" dirty="0"/>
          </a:p>
        </p:txBody>
      </p:sp>
      <p:sp>
        <p:nvSpPr>
          <p:cNvPr id="4" name="Footer Placeholder 3"/>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pic>
        <p:nvPicPr>
          <p:cNvPr id="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6989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29984" cy="4997450"/>
          </a:xfrm>
        </p:spPr>
        <p:txBody>
          <a:bodyPr/>
          <a:lstStyle/>
          <a:p>
            <a:pPr eaLnBrk="1" hangingPunct="1"/>
            <a:r>
              <a:rPr lang="en-US" sz="2800" b="1" dirty="0"/>
              <a:t>Guided </a:t>
            </a:r>
            <a:r>
              <a:rPr lang="en-US" sz="2800" b="1" dirty="0" smtClean="0"/>
              <a:t>Practice</a:t>
            </a:r>
            <a:endParaRPr lang="en-US" sz="2000" b="1" dirty="0"/>
          </a:p>
          <a:p>
            <a:pPr eaLnBrk="1" hangingPunct="1"/>
            <a:r>
              <a:rPr lang="en-US" sz="2800" b="1" dirty="0" smtClean="0">
                <a:solidFill>
                  <a:srgbClr val="000090"/>
                </a:solidFill>
              </a:rPr>
              <a:t>Example 3</a:t>
            </a:r>
            <a:endParaRPr lang="en-US" sz="1100" b="1" dirty="0">
              <a:solidFill>
                <a:srgbClr val="558ED5"/>
              </a:solidFill>
            </a:endParaRPr>
          </a:p>
          <a:p>
            <a:r>
              <a:rPr lang="en-US" dirty="0"/>
              <a:t>Find the difference of (</a:t>
            </a:r>
            <a:r>
              <a:rPr lang="en-US" i="1" dirty="0"/>
              <a:t>x</a:t>
            </a:r>
            <a:r>
              <a:rPr lang="en-US" baseline="30000" dirty="0"/>
              <a:t>5</a:t>
            </a:r>
            <a:r>
              <a:rPr lang="en-US" dirty="0"/>
              <a:t> + 8) – (3</a:t>
            </a:r>
            <a:r>
              <a:rPr lang="en-US" i="1" dirty="0"/>
              <a:t>x</a:t>
            </a:r>
            <a:r>
              <a:rPr lang="en-US" baseline="30000" dirty="0"/>
              <a:t>5</a:t>
            </a:r>
            <a:r>
              <a:rPr lang="en-US" dirty="0"/>
              <a:t> + 5</a:t>
            </a:r>
            <a:r>
              <a:rPr lang="en-US" i="1" dirty="0"/>
              <a:t>x</a:t>
            </a:r>
            <a:r>
              <a:rPr lang="en-US" dirty="0"/>
              <a:t>). </a:t>
            </a:r>
            <a:endParaRPr lang="en-US" spc="-20"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13</a:t>
            </a:fld>
            <a:endParaRPr lang="en-US" dirty="0"/>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339476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0600" y="679849"/>
            <a:ext cx="7855776" cy="4998233"/>
          </a:xfrm>
        </p:spPr>
        <p:txBody>
          <a:bodyPr>
            <a:normAutofit/>
          </a:bodyPr>
          <a:lstStyle/>
          <a:p>
            <a:pPr eaLnBrk="1" hangingPunct="1">
              <a:defRPr/>
            </a:pPr>
            <a:r>
              <a:rPr lang="en-US" sz="2800" b="1" dirty="0"/>
              <a:t>Guided </a:t>
            </a:r>
            <a:r>
              <a:rPr lang="en-US" sz="2800" b="1" dirty="0" smtClean="0"/>
              <a:t>Practice: </a:t>
            </a:r>
            <a:r>
              <a:rPr lang="en-US" sz="2800" b="1" dirty="0" smtClean="0">
                <a:solidFill>
                  <a:srgbClr val="000090"/>
                </a:solidFill>
              </a:rPr>
              <a:t>Example 3, </a:t>
            </a:r>
            <a:r>
              <a:rPr lang="en-US" sz="2800" b="1" i="1" dirty="0">
                <a:solidFill>
                  <a:srgbClr val="000090"/>
                </a:solidFill>
              </a:rPr>
              <a:t>continued</a:t>
            </a:r>
          </a:p>
          <a:p>
            <a:pPr marL="514350" indent="-557784">
              <a:lnSpc>
                <a:spcPct val="110000"/>
              </a:lnSpc>
              <a:buFont typeface="+mj-lt"/>
              <a:buAutoNum type="arabicPeriod"/>
            </a:pPr>
            <a:r>
              <a:rPr lang="en-US" sz="2800" b="1" dirty="0">
                <a:solidFill>
                  <a:srgbClr val="660066"/>
                </a:solidFill>
              </a:rPr>
              <a:t>Rewrite the difference as a sum. 	</a:t>
            </a:r>
          </a:p>
          <a:p>
            <a:pPr marL="512064"/>
            <a:r>
              <a:rPr lang="en-US" dirty="0"/>
              <a:t>A difference can be written as the sum of a negative quantity. </a:t>
            </a:r>
          </a:p>
          <a:p>
            <a:pPr marL="512064"/>
            <a:r>
              <a:rPr lang="en-US" dirty="0"/>
              <a:t>Distribute the negative in the second polynomial. </a:t>
            </a:r>
          </a:p>
          <a:p>
            <a:pPr marL="786384"/>
            <a:r>
              <a:rPr lang="en-US" dirty="0"/>
              <a:t>(</a:t>
            </a:r>
            <a:r>
              <a:rPr lang="en-US" i="1" dirty="0"/>
              <a:t>x</a:t>
            </a:r>
            <a:r>
              <a:rPr lang="en-US" baseline="30000" dirty="0"/>
              <a:t>5</a:t>
            </a:r>
            <a:r>
              <a:rPr lang="en-US" dirty="0"/>
              <a:t> + 8) – (3</a:t>
            </a:r>
            <a:r>
              <a:rPr lang="en-US" i="1" dirty="0"/>
              <a:t>x</a:t>
            </a:r>
            <a:r>
              <a:rPr lang="en-US" baseline="30000" dirty="0"/>
              <a:t>5</a:t>
            </a:r>
            <a:r>
              <a:rPr lang="en-US" dirty="0"/>
              <a:t> + 5</a:t>
            </a:r>
            <a:r>
              <a:rPr lang="en-US" i="1" dirty="0"/>
              <a:t>x</a:t>
            </a:r>
            <a:r>
              <a:rPr lang="en-US" dirty="0"/>
              <a:t>) </a:t>
            </a:r>
          </a:p>
          <a:p>
            <a:pPr marL="786384"/>
            <a:r>
              <a:rPr lang="en-US" dirty="0"/>
              <a:t>= (</a:t>
            </a:r>
            <a:r>
              <a:rPr lang="en-US" i="1" dirty="0"/>
              <a:t>x</a:t>
            </a:r>
            <a:r>
              <a:rPr lang="en-US" baseline="30000" dirty="0"/>
              <a:t>5</a:t>
            </a:r>
            <a:r>
              <a:rPr lang="en-US" dirty="0"/>
              <a:t> + 8) + [–(3</a:t>
            </a:r>
            <a:r>
              <a:rPr lang="en-US" i="1" dirty="0"/>
              <a:t>x</a:t>
            </a:r>
            <a:r>
              <a:rPr lang="en-US" baseline="30000" dirty="0"/>
              <a:t>5</a:t>
            </a:r>
            <a:r>
              <a:rPr lang="en-US" dirty="0"/>
              <a:t> + 5</a:t>
            </a:r>
            <a:r>
              <a:rPr lang="en-US" i="1" dirty="0"/>
              <a:t>x</a:t>
            </a:r>
            <a:r>
              <a:rPr lang="en-US" dirty="0"/>
              <a:t>)] </a:t>
            </a:r>
          </a:p>
          <a:p>
            <a:pPr marL="786384"/>
            <a:r>
              <a:rPr lang="en-US" dirty="0"/>
              <a:t>= (</a:t>
            </a:r>
            <a:r>
              <a:rPr lang="en-US" i="1" dirty="0"/>
              <a:t>x</a:t>
            </a:r>
            <a:r>
              <a:rPr lang="en-US" baseline="30000" dirty="0"/>
              <a:t>5</a:t>
            </a:r>
            <a:r>
              <a:rPr lang="en-US" dirty="0"/>
              <a:t> + 8) + (–3</a:t>
            </a:r>
            <a:r>
              <a:rPr lang="en-US" i="1" dirty="0"/>
              <a:t>x</a:t>
            </a:r>
            <a:r>
              <a:rPr lang="en-US" baseline="30000" dirty="0"/>
              <a:t>5</a:t>
            </a:r>
            <a:r>
              <a:rPr lang="en-US" dirty="0"/>
              <a:t> – 5</a:t>
            </a:r>
            <a:r>
              <a:rPr lang="en-US" i="1" dirty="0"/>
              <a:t>x</a:t>
            </a:r>
            <a:r>
              <a:rPr lang="en-US" dirty="0"/>
              <a:t>) 	</a:t>
            </a: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14</a:t>
            </a:fld>
            <a:endParaRPr lang="en-US" dirty="0"/>
          </a:p>
        </p:txBody>
      </p:sp>
      <p:sp>
        <p:nvSpPr>
          <p:cNvPr id="2" name="Footer Placeholder 1"/>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36959995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3, </a:t>
            </a:r>
            <a:r>
              <a:rPr lang="en-US" sz="2800" b="1" i="1" dirty="0">
                <a:solidFill>
                  <a:srgbClr val="000090"/>
                </a:solidFill>
              </a:rPr>
              <a:t>continued</a:t>
            </a:r>
          </a:p>
          <a:p>
            <a:pPr marL="514350" indent="-557784">
              <a:buFont typeface="+mj-lt"/>
              <a:buAutoNum type="arabicPeriod" startAt="2"/>
            </a:pPr>
            <a:r>
              <a:rPr lang="en-US" sz="2800" b="1" dirty="0">
                <a:solidFill>
                  <a:srgbClr val="660066"/>
                </a:solidFill>
              </a:rPr>
              <a:t>Rewrite the sum so that any like terms are together. 	</a:t>
            </a:r>
          </a:p>
          <a:p>
            <a:pPr marL="512064"/>
            <a:r>
              <a:rPr lang="en-US" dirty="0"/>
              <a:t>Be sure to keep any negatives with the expression that follows, such as –3</a:t>
            </a:r>
            <a:r>
              <a:rPr lang="en-US" i="1" dirty="0"/>
              <a:t>x</a:t>
            </a:r>
            <a:r>
              <a:rPr lang="en-US" baseline="30000" dirty="0"/>
              <a:t>5</a:t>
            </a:r>
            <a:r>
              <a:rPr lang="en-US" dirty="0"/>
              <a:t>. </a:t>
            </a:r>
          </a:p>
          <a:p>
            <a:pPr marL="786384"/>
            <a:r>
              <a:rPr lang="en-US" dirty="0"/>
              <a:t>(</a:t>
            </a:r>
            <a:r>
              <a:rPr lang="en-US" i="1" dirty="0"/>
              <a:t>x</a:t>
            </a:r>
            <a:r>
              <a:rPr lang="en-US" baseline="30000" dirty="0"/>
              <a:t>5</a:t>
            </a:r>
            <a:r>
              <a:rPr lang="en-US" dirty="0"/>
              <a:t> + 8) + (–3</a:t>
            </a:r>
            <a:r>
              <a:rPr lang="en-US" i="1" dirty="0"/>
              <a:t>x</a:t>
            </a:r>
            <a:r>
              <a:rPr lang="en-US" baseline="30000" dirty="0"/>
              <a:t>5</a:t>
            </a:r>
            <a:r>
              <a:rPr lang="en-US" dirty="0"/>
              <a:t> – 5</a:t>
            </a:r>
            <a:r>
              <a:rPr lang="en-US" i="1" dirty="0"/>
              <a:t>x</a:t>
            </a:r>
            <a:r>
              <a:rPr lang="en-US" dirty="0"/>
              <a:t>) </a:t>
            </a:r>
          </a:p>
          <a:p>
            <a:pPr marL="786384"/>
            <a:r>
              <a:rPr lang="en-US" dirty="0"/>
              <a:t>= </a:t>
            </a:r>
            <a:r>
              <a:rPr lang="en-US" i="1" dirty="0"/>
              <a:t>x</a:t>
            </a:r>
            <a:r>
              <a:rPr lang="en-US" baseline="30000" dirty="0"/>
              <a:t>5</a:t>
            </a:r>
            <a:r>
              <a:rPr lang="en-US" dirty="0"/>
              <a:t> + (–3</a:t>
            </a:r>
            <a:r>
              <a:rPr lang="en-US" i="1" dirty="0"/>
              <a:t>x</a:t>
            </a:r>
            <a:r>
              <a:rPr lang="en-US" baseline="30000" dirty="0"/>
              <a:t>5</a:t>
            </a:r>
            <a:r>
              <a:rPr lang="en-US" dirty="0"/>
              <a:t>) + (–5</a:t>
            </a:r>
            <a:r>
              <a:rPr lang="en-US" i="1" dirty="0"/>
              <a:t>x</a:t>
            </a:r>
            <a:r>
              <a:rPr lang="en-US" dirty="0"/>
              <a:t>) + 8 	</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15</a:t>
            </a:fld>
            <a:endParaRPr lang="en-US" dirty="0"/>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24173939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3, </a:t>
            </a:r>
            <a:r>
              <a:rPr lang="en-US" sz="2800" b="1" i="1" dirty="0">
                <a:solidFill>
                  <a:srgbClr val="000090"/>
                </a:solidFill>
              </a:rPr>
              <a:t>continued</a:t>
            </a:r>
          </a:p>
          <a:p>
            <a:pPr marL="514350" indent="-557784">
              <a:buFont typeface="+mj-lt"/>
              <a:buAutoNum type="arabicPeriod" startAt="3"/>
            </a:pPr>
            <a:r>
              <a:rPr lang="en-US" sz="2800" b="1" dirty="0">
                <a:solidFill>
                  <a:srgbClr val="660066"/>
                </a:solidFill>
              </a:rPr>
              <a:t>Find the sum of any terms with the same variable raised to the same power. 	</a:t>
            </a:r>
          </a:p>
          <a:p>
            <a:pPr marL="512064"/>
            <a:r>
              <a:rPr lang="en-US" dirty="0"/>
              <a:t>There are two terms with the variable </a:t>
            </a:r>
            <a:r>
              <a:rPr lang="en-US" i="1" dirty="0"/>
              <a:t>x</a:t>
            </a:r>
            <a:r>
              <a:rPr lang="en-US" dirty="0"/>
              <a:t> raised to the fifth power. </a:t>
            </a:r>
          </a:p>
          <a:p>
            <a:pPr marL="512064"/>
            <a:r>
              <a:rPr lang="en-US" dirty="0"/>
              <a:t>There is only one term with </a:t>
            </a:r>
            <a:r>
              <a:rPr lang="en-US" i="1" dirty="0"/>
              <a:t>x</a:t>
            </a:r>
            <a:r>
              <a:rPr lang="en-US" dirty="0"/>
              <a:t> raised to the first power, and only one numeric quantity. </a:t>
            </a:r>
          </a:p>
          <a:p>
            <a:pPr marL="512064"/>
            <a:r>
              <a:rPr lang="en-US" dirty="0"/>
              <a:t>The sum of the two terms with </a:t>
            </a:r>
            <a:r>
              <a:rPr lang="en-US" i="1" dirty="0"/>
              <a:t>x</a:t>
            </a:r>
            <a:r>
              <a:rPr lang="en-US" baseline="30000" dirty="0"/>
              <a:t>5</a:t>
            </a:r>
            <a:r>
              <a:rPr lang="en-US" dirty="0"/>
              <a:t> can be combined to simplify the expression. 	</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16</a:t>
            </a:fld>
            <a:endParaRPr lang="en-US" dirty="0"/>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6777085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3, </a:t>
            </a:r>
            <a:r>
              <a:rPr lang="en-US" sz="2800" b="1" i="1" dirty="0" smtClean="0">
                <a:solidFill>
                  <a:srgbClr val="000090"/>
                </a:solidFill>
              </a:rPr>
              <a:t>continued</a:t>
            </a:r>
            <a:r>
              <a:rPr lang="en-US" sz="2800" b="1" dirty="0">
                <a:solidFill>
                  <a:srgbClr val="660066"/>
                </a:solidFill>
              </a:rPr>
              <a:t>	</a:t>
            </a:r>
          </a:p>
          <a:p>
            <a:pPr marL="786384"/>
            <a:r>
              <a:rPr lang="en-US" i="1" dirty="0" smtClean="0"/>
              <a:t>x</a:t>
            </a:r>
            <a:r>
              <a:rPr lang="en-US" baseline="30000" dirty="0" smtClean="0"/>
              <a:t>5</a:t>
            </a:r>
            <a:r>
              <a:rPr lang="en-US" dirty="0" smtClean="0"/>
              <a:t> </a:t>
            </a:r>
            <a:r>
              <a:rPr lang="en-US" dirty="0"/>
              <a:t>+ (–3</a:t>
            </a:r>
            <a:r>
              <a:rPr lang="en-US" i="1" dirty="0"/>
              <a:t>x</a:t>
            </a:r>
            <a:r>
              <a:rPr lang="en-US" baseline="30000" dirty="0"/>
              <a:t>5</a:t>
            </a:r>
            <a:r>
              <a:rPr lang="en-US" dirty="0"/>
              <a:t>) + (–5</a:t>
            </a:r>
            <a:r>
              <a:rPr lang="en-US" i="1" dirty="0"/>
              <a:t>x</a:t>
            </a:r>
            <a:r>
              <a:rPr lang="en-US" dirty="0"/>
              <a:t>) + 8 </a:t>
            </a:r>
          </a:p>
          <a:p>
            <a:pPr marL="786384"/>
            <a:r>
              <a:rPr lang="fr-FR" dirty="0"/>
              <a:t>= –2</a:t>
            </a:r>
            <a:r>
              <a:rPr lang="fr-FR" i="1" dirty="0"/>
              <a:t>x</a:t>
            </a:r>
            <a:r>
              <a:rPr lang="fr-FR" baseline="30000" dirty="0"/>
              <a:t>5</a:t>
            </a:r>
            <a:r>
              <a:rPr lang="fr-FR" dirty="0"/>
              <a:t> – 5</a:t>
            </a:r>
            <a:r>
              <a:rPr lang="fr-FR" i="1" dirty="0"/>
              <a:t>x </a:t>
            </a:r>
            <a:r>
              <a:rPr lang="fr-FR" dirty="0"/>
              <a:t>+ 8 </a:t>
            </a:r>
          </a:p>
          <a:p>
            <a:pPr marL="512064"/>
            <a:r>
              <a:rPr lang="en-US" dirty="0"/>
              <a:t>The result of (</a:t>
            </a:r>
            <a:r>
              <a:rPr lang="en-US" i="1" dirty="0"/>
              <a:t>x</a:t>
            </a:r>
            <a:r>
              <a:rPr lang="en-US" baseline="30000" dirty="0"/>
              <a:t>5</a:t>
            </a:r>
            <a:r>
              <a:rPr lang="en-US" dirty="0"/>
              <a:t> + 8) – (3</a:t>
            </a:r>
            <a:r>
              <a:rPr lang="en-US" i="1" dirty="0"/>
              <a:t>x</a:t>
            </a:r>
            <a:r>
              <a:rPr lang="en-US" baseline="30000" dirty="0"/>
              <a:t>5</a:t>
            </a:r>
            <a:r>
              <a:rPr lang="en-US" dirty="0"/>
              <a:t> + 5</a:t>
            </a:r>
            <a:r>
              <a:rPr lang="en-US" i="1" dirty="0"/>
              <a:t>x</a:t>
            </a:r>
            <a:r>
              <a:rPr lang="en-US" dirty="0"/>
              <a:t>) is –2</a:t>
            </a:r>
            <a:r>
              <a:rPr lang="en-US" i="1" dirty="0"/>
              <a:t>x</a:t>
            </a:r>
            <a:r>
              <a:rPr lang="en-US" baseline="30000" dirty="0"/>
              <a:t>5</a:t>
            </a:r>
            <a:r>
              <a:rPr lang="en-US" dirty="0"/>
              <a:t> – 5</a:t>
            </a:r>
            <a:r>
              <a:rPr lang="en-US" i="1" dirty="0"/>
              <a:t>x </a:t>
            </a:r>
            <a:r>
              <a:rPr lang="en-US" dirty="0"/>
              <a:t>+ 8. 	</a:t>
            </a:r>
          </a:p>
          <a:p>
            <a:pPr marL="512064"/>
            <a:r>
              <a:rPr lang="en-US" dirty="0"/>
              <a:t>	</a:t>
            </a: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17</a:t>
            </a:fld>
            <a:endParaRPr lang="en-US" dirty="0"/>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Tree>
    <p:extLst>
      <p:ext uri="{BB962C8B-B14F-4D97-AF65-F5344CB8AC3E}">
        <p14:creationId xmlns:p14="http://schemas.microsoft.com/office/powerpoint/2010/main" val="8733827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smtClean="0">
                <a:solidFill>
                  <a:srgbClr val="000090"/>
                </a:solidFill>
              </a:rPr>
              <a:t>Example 3, </a:t>
            </a:r>
            <a:r>
              <a:rPr lang="en-US" sz="2800" b="1" i="1" dirty="0" smtClean="0">
                <a:solidFill>
                  <a:srgbClr val="000090"/>
                </a:solidFill>
              </a:rPr>
              <a:t>continued</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18</a:t>
            </a:fld>
            <a:endParaRPr lang="en-US" dirty="0"/>
          </a:p>
        </p:txBody>
      </p:sp>
      <p:sp>
        <p:nvSpPr>
          <p:cNvPr id="4" name="Footer Placeholder 3"/>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pic>
        <p:nvPicPr>
          <p:cNvPr id="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3641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Autofit/>
          </a:bodyPr>
          <a:lstStyle/>
          <a:p>
            <a:pPr eaLnBrk="1" fontAlgn="auto" hangingPunct="1">
              <a:spcAft>
                <a:spcPts val="0"/>
              </a:spcAft>
              <a:buFont typeface="Arial"/>
              <a:buNone/>
              <a:defRPr/>
            </a:pPr>
            <a:r>
              <a:rPr lang="en-US" sz="2800" b="1" dirty="0" smtClean="0">
                <a:ea typeface="+mn-ea"/>
              </a:rPr>
              <a:t>Key Concepts</a:t>
            </a:r>
            <a:endParaRPr lang="en-US" sz="2000" b="1" dirty="0" smtClean="0">
              <a:ea typeface="+mn-ea"/>
            </a:endParaRPr>
          </a:p>
          <a:p>
            <a:pPr marL="342900" indent="-342900">
              <a:buFont typeface="Arial"/>
              <a:buChar char="•"/>
            </a:pPr>
            <a:r>
              <a:rPr lang="en-US" dirty="0"/>
              <a:t>A </a:t>
            </a:r>
            <a:r>
              <a:rPr lang="en-US" b="1" dirty="0"/>
              <a:t>monomial </a:t>
            </a:r>
            <a:r>
              <a:rPr lang="en-US" dirty="0"/>
              <a:t>is an expression with one term, consisting of a number, a variable, or the product of a number and variable(s). </a:t>
            </a:r>
          </a:p>
          <a:p>
            <a:pPr marL="342900" indent="-342900">
              <a:buFont typeface="Arial"/>
              <a:buChar char="•"/>
            </a:pPr>
            <a:r>
              <a:rPr lang="en-US" dirty="0" smtClean="0"/>
              <a:t>A </a:t>
            </a:r>
            <a:r>
              <a:rPr lang="en-US" b="1" dirty="0"/>
              <a:t>polynomial </a:t>
            </a:r>
            <a:r>
              <a:rPr lang="en-US" dirty="0"/>
              <a:t>is a monomial or the sum of monomials that contains variables, numeric quantities, or both. The variables of polynomials are raised to integer powers ≥ 0. For example, </a:t>
            </a:r>
            <a:r>
              <a:rPr lang="en-US" i="1" dirty="0"/>
              <a:t>mn</a:t>
            </a:r>
            <a:r>
              <a:rPr lang="en-US" baseline="30000" dirty="0"/>
              <a:t>4</a:t>
            </a:r>
            <a:r>
              <a:rPr lang="en-US" dirty="0"/>
              <a:t> – 6</a:t>
            </a:r>
            <a:r>
              <a:rPr lang="en-US" i="1" dirty="0"/>
              <a:t>n </a:t>
            </a:r>
            <a:r>
              <a:rPr lang="en-US" dirty="0"/>
              <a:t>and 12 are both polynomials</a:t>
            </a:r>
            <a:r>
              <a:rPr lang="en-US" dirty="0" smtClean="0"/>
              <a:t>.</a:t>
            </a:r>
          </a:p>
          <a:p>
            <a:pPr marL="342900" indent="-342900">
              <a:buFont typeface="Arial"/>
              <a:buChar char="•"/>
            </a:pPr>
            <a:r>
              <a:rPr lang="en-US" dirty="0"/>
              <a:t>Each part of a polynomial is called a </a:t>
            </a:r>
            <a:r>
              <a:rPr lang="en-US" b="1" dirty="0"/>
              <a:t>term</a:t>
            </a:r>
            <a:r>
              <a:rPr lang="en-US" dirty="0"/>
              <a:t>. A term is a number, a variable, or the product of a number and variable(s). For example, the second term in the polynomial 8</a:t>
            </a:r>
            <a:r>
              <a:rPr lang="en-US" i="1" dirty="0"/>
              <a:t>p </a:t>
            </a:r>
            <a:r>
              <a:rPr lang="en-US" dirty="0"/>
              <a:t>+ 4</a:t>
            </a:r>
            <a:r>
              <a:rPr lang="en-US" i="1" dirty="0"/>
              <a:t>r</a:t>
            </a:r>
            <a:r>
              <a:rPr lang="en-US" baseline="30000" dirty="0"/>
              <a:t>3</a:t>
            </a:r>
            <a:r>
              <a:rPr lang="en-US" dirty="0"/>
              <a:t> + 9 is 4</a:t>
            </a:r>
            <a:r>
              <a:rPr lang="en-US" i="1" dirty="0"/>
              <a:t>r</a:t>
            </a:r>
            <a:r>
              <a:rPr lang="en-US" baseline="30000" dirty="0"/>
              <a:t>3</a:t>
            </a:r>
            <a:r>
              <a:rPr lang="en-US" dirty="0"/>
              <a:t>. </a:t>
            </a:r>
            <a:endParaRPr lang="en-US" dirty="0" smtClean="0"/>
          </a:p>
        </p:txBody>
      </p:sp>
      <p:sp>
        <p:nvSpPr>
          <p:cNvPr id="3" name="Slide Number Placeholder 2"/>
          <p:cNvSpPr>
            <a:spLocks noGrp="1"/>
          </p:cNvSpPr>
          <p:nvPr>
            <p:ph type="sldNum" sz="quarter" idx="11"/>
          </p:nvPr>
        </p:nvSpPr>
        <p:spPr/>
        <p:txBody>
          <a:bodyPr/>
          <a:lstStyle/>
          <a:p>
            <a:pPr>
              <a:defRPr/>
            </a:pPr>
            <a:fld id="{F6270E78-E23D-7748-ACDE-2A48DE59FD1C}" type="slidenum">
              <a:rPr lang="en-US" smtClean="0"/>
              <a:pPr>
                <a:defRPr/>
              </a:pPr>
              <a:t>2</a:t>
            </a:fld>
            <a:endParaRPr lang="en-US" dirty="0"/>
          </a:p>
        </p:txBody>
      </p:sp>
      <p:sp>
        <p:nvSpPr>
          <p:cNvPr id="4" name="Footer Placeholder 3"/>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5523680"/>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6724" name="Equation" r:id="rId3" imgW="190500" imgH="330200" progId="Equation.DSMT4">
                  <p:embed/>
                </p:oleObj>
              </mc:Choice>
              <mc:Fallback>
                <p:oleObj name="Equation" r:id="rId3"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54718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6725" name="Equation" r:id="rId5" imgW="190500" imgH="330200" progId="Equation.DSMT4">
                  <p:embed/>
                </p:oleObj>
              </mc:Choice>
              <mc:Fallback>
                <p:oleObj name="Equation" r:id="rId5"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014995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6726" name="Equation" r:id="rId6" imgW="190500" imgH="330200" progId="Equation.DSMT4">
                  <p:embed/>
                </p:oleObj>
              </mc:Choice>
              <mc:Fallback>
                <p:oleObj name="Equation" r:id="rId6"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032864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6727" name="Equation" r:id="rId7" imgW="190500" imgH="330200" progId="Equation.DSMT4">
                  <p:embed/>
                </p:oleObj>
              </mc:Choice>
              <mc:Fallback>
                <p:oleObj name="Equation" r:id="rId7"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93210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6728" name="Equation" r:id="rId8" imgW="190500" imgH="330200" progId="Equation.DSMT4">
                  <p:embed/>
                </p:oleObj>
              </mc:Choice>
              <mc:Fallback>
                <p:oleObj name="Equation" r:id="rId8"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757296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6729" name="Equation" r:id="rId9" imgW="190500" imgH="330200" progId="Equation.DSMT4">
                  <p:embed/>
                </p:oleObj>
              </mc:Choice>
              <mc:Fallback>
                <p:oleObj name="Equation" r:id="rId9"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634681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76730" name="Equation" r:id="rId10" imgW="190500" imgH="330200" progId="Equation.DSMT4">
                  <p:embed/>
                </p:oleObj>
              </mc:Choice>
              <mc:Fallback>
                <p:oleObj name="Equation" r:id="rId10"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a:bodyPr>
          <a:lstStyle/>
          <a:p>
            <a:pPr eaLnBrk="1" fontAlgn="auto" hangingPunct="1">
              <a:lnSpc>
                <a:spcPct val="110000"/>
              </a:lnSpc>
              <a:spcAft>
                <a:spcPts val="0"/>
              </a:spcAft>
              <a:buFont typeface="Arial"/>
              <a:buNone/>
              <a:defRPr/>
            </a:pPr>
            <a:r>
              <a:rPr lang="en-US" sz="2800" b="1" dirty="0">
                <a:ea typeface="+mn-ea"/>
              </a:rPr>
              <a:t>Key </a:t>
            </a:r>
            <a:r>
              <a:rPr lang="en-US" sz="2800" b="1" dirty="0" smtClean="0">
                <a:ea typeface="+mn-ea"/>
              </a:rPr>
              <a:t>Concepts, </a:t>
            </a:r>
            <a:r>
              <a:rPr lang="en-US" sz="2800" b="1" i="1" dirty="0" smtClean="0">
                <a:ea typeface="+mn-ea"/>
              </a:rPr>
              <a:t>continued</a:t>
            </a:r>
            <a:endParaRPr lang="en-US" sz="2000" dirty="0" smtClean="0">
              <a:ea typeface="+mn-ea"/>
            </a:endParaRPr>
          </a:p>
          <a:p>
            <a:pPr marL="342900" indent="-342900">
              <a:buFont typeface="Arial"/>
              <a:buChar char="•"/>
            </a:pPr>
            <a:r>
              <a:rPr lang="en-US" b="1" dirty="0"/>
              <a:t>Like terms </a:t>
            </a:r>
            <a:r>
              <a:rPr lang="en-US" dirty="0"/>
              <a:t>are terms that contain the same variables raised to the same power. Numeric quantities are like terms; for example, 1 and 3.4 are like terms. The terms 2</a:t>
            </a:r>
            <a:r>
              <a:rPr lang="en-US" i="1" dirty="0"/>
              <a:t>x</a:t>
            </a:r>
            <a:r>
              <a:rPr lang="en-US" baseline="30000" dirty="0"/>
              <a:t>3</a:t>
            </a:r>
            <a:r>
              <a:rPr lang="en-US" dirty="0"/>
              <a:t> and –4</a:t>
            </a:r>
            <a:r>
              <a:rPr lang="en-US" i="1" dirty="0"/>
              <a:t>x</a:t>
            </a:r>
            <a:r>
              <a:rPr lang="en-US" baseline="30000" dirty="0"/>
              <a:t>3</a:t>
            </a:r>
            <a:r>
              <a:rPr lang="en-US" dirty="0"/>
              <a:t> are also like terms. </a:t>
            </a:r>
          </a:p>
          <a:p>
            <a:pPr marL="342900" indent="-342900">
              <a:buFont typeface="Arial"/>
              <a:buChar char="•"/>
            </a:pPr>
            <a:r>
              <a:rPr lang="en-US" dirty="0" smtClean="0"/>
              <a:t>Polynomials </a:t>
            </a:r>
            <a:r>
              <a:rPr lang="en-US" dirty="0"/>
              <a:t>are typically written in descending order of the exponents; that is, from left to right, the term with the highest exponent is written first, followed by the term with the next highest exponent, and so on down to the term with the lowest exponent or no exponent.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3</a:t>
            </a:fld>
            <a:endParaRPr lang="en-US" dirty="0"/>
          </a:p>
        </p:txBody>
      </p:sp>
      <p:sp>
        <p:nvSpPr>
          <p:cNvPr id="4" name="Footer Placeholder 3"/>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22814459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a:bodyPr>
          <a:lstStyle/>
          <a:p>
            <a:pPr eaLnBrk="1" fontAlgn="auto" hangingPunct="1">
              <a:lnSpc>
                <a:spcPct val="110000"/>
              </a:lnSpc>
              <a:spcAft>
                <a:spcPts val="0"/>
              </a:spcAft>
              <a:buFont typeface="Arial"/>
              <a:buNone/>
              <a:defRPr/>
            </a:pPr>
            <a:r>
              <a:rPr lang="en-US" sz="2800" b="1" dirty="0">
                <a:ea typeface="+mn-ea"/>
              </a:rPr>
              <a:t>Key </a:t>
            </a:r>
            <a:r>
              <a:rPr lang="en-US" sz="2800" b="1" dirty="0" smtClean="0">
                <a:ea typeface="+mn-ea"/>
              </a:rPr>
              <a:t>Concepts, </a:t>
            </a:r>
            <a:r>
              <a:rPr lang="en-US" sz="2800" b="1" i="1" dirty="0" smtClean="0">
                <a:ea typeface="+mn-ea"/>
              </a:rPr>
              <a:t>continued</a:t>
            </a:r>
            <a:endParaRPr lang="en-US" sz="2000" dirty="0" smtClean="0">
              <a:ea typeface="+mn-ea"/>
            </a:endParaRPr>
          </a:p>
          <a:p>
            <a:pPr marL="342900" indent="-342900">
              <a:buFont typeface="Arial"/>
              <a:buChar char="•"/>
            </a:pPr>
            <a:r>
              <a:rPr lang="en-US" dirty="0"/>
              <a:t>When there are two or more variables in a polynomial, the terms are written in descending order alphabetically. For example, </a:t>
            </a:r>
            <a:r>
              <a:rPr lang="en-US" i="1" dirty="0"/>
              <a:t>x</a:t>
            </a:r>
            <a:r>
              <a:rPr lang="en-US" baseline="30000" dirty="0"/>
              <a:t>2</a:t>
            </a:r>
            <a:r>
              <a:rPr lang="en-US" dirty="0"/>
              <a:t> + </a:t>
            </a:r>
            <a:r>
              <a:rPr lang="en-US" i="1" dirty="0"/>
              <a:t>x </a:t>
            </a:r>
            <a:r>
              <a:rPr lang="en-US" dirty="0"/>
              <a:t>+ </a:t>
            </a:r>
            <a:r>
              <a:rPr lang="en-US" i="1" dirty="0"/>
              <a:t>y</a:t>
            </a:r>
            <a:r>
              <a:rPr lang="en-US" baseline="30000" dirty="0"/>
              <a:t>2</a:t>
            </a:r>
            <a:r>
              <a:rPr lang="en-US" dirty="0"/>
              <a:t> + </a:t>
            </a:r>
            <a:r>
              <a:rPr lang="en-US" i="1" dirty="0"/>
              <a:t>y </a:t>
            </a:r>
            <a:r>
              <a:rPr lang="en-US" dirty="0"/>
              <a:t>+ 12 is written in descending order alphabetically. </a:t>
            </a:r>
          </a:p>
          <a:p>
            <a:pPr marL="342900" indent="-342900">
              <a:buFont typeface="Arial"/>
              <a:buChar char="•"/>
            </a:pPr>
            <a:r>
              <a:rPr lang="en-US" dirty="0" smtClean="0"/>
              <a:t>To </a:t>
            </a:r>
            <a:r>
              <a:rPr lang="en-US" dirty="0"/>
              <a:t>add or subtract like terms containing a variable, use the Distributive Property to add or subtract the variable’s coefficients. If </a:t>
            </a:r>
            <a:r>
              <a:rPr lang="en-US" i="1" dirty="0"/>
              <a:t>a </a:t>
            </a:r>
            <a:r>
              <a:rPr lang="en-US" dirty="0"/>
              <a:t>and </a:t>
            </a:r>
            <a:r>
              <a:rPr lang="en-US" i="1" dirty="0"/>
              <a:t>b </a:t>
            </a:r>
            <a:r>
              <a:rPr lang="en-US" dirty="0"/>
              <a:t>are real numbers, and </a:t>
            </a:r>
            <a:r>
              <a:rPr lang="en-US" i="1" dirty="0"/>
              <a:t>n </a:t>
            </a:r>
            <a:r>
              <a:rPr lang="en-US" dirty="0"/>
              <a:t>is an integer greater than 0, then adding like terms with the variable </a:t>
            </a:r>
            <a:r>
              <a:rPr lang="en-US" i="1" dirty="0"/>
              <a:t>x </a:t>
            </a:r>
            <a:r>
              <a:rPr lang="en-US" dirty="0"/>
              <a:t>can be represented as </a:t>
            </a:r>
            <a:r>
              <a:rPr lang="en-US" dirty="0" smtClean="0"/>
              <a:t>         </a:t>
            </a:r>
            <a:r>
              <a:rPr lang="en-US" i="1" dirty="0" err="1" smtClean="0"/>
              <a:t>ax</a:t>
            </a:r>
            <a:r>
              <a:rPr lang="en-US" i="1" baseline="30000" dirty="0" err="1" smtClean="0"/>
              <a:t>n</a:t>
            </a:r>
            <a:r>
              <a:rPr lang="en-US" i="1" dirty="0" smtClean="0"/>
              <a:t> </a:t>
            </a:r>
            <a:r>
              <a:rPr lang="en-US" dirty="0"/>
              <a:t>+ </a:t>
            </a:r>
            <a:r>
              <a:rPr lang="en-US" i="1" dirty="0" err="1"/>
              <a:t>bx</a:t>
            </a:r>
            <a:r>
              <a:rPr lang="en-US" i="1" baseline="30000" dirty="0" err="1"/>
              <a:t>n</a:t>
            </a:r>
            <a:r>
              <a:rPr lang="en-US" i="1" dirty="0"/>
              <a:t> </a:t>
            </a:r>
            <a:r>
              <a:rPr lang="en-US" dirty="0"/>
              <a:t>= (</a:t>
            </a:r>
            <a:r>
              <a:rPr lang="en-US" i="1" dirty="0"/>
              <a:t>a </a:t>
            </a:r>
            <a:r>
              <a:rPr lang="en-US" dirty="0"/>
              <a:t>+ </a:t>
            </a:r>
            <a:r>
              <a:rPr lang="en-US" i="1" dirty="0"/>
              <a:t>b</a:t>
            </a:r>
            <a:r>
              <a:rPr lang="en-US" dirty="0"/>
              <a:t>)</a:t>
            </a:r>
            <a:r>
              <a:rPr lang="en-US" i="1" dirty="0" err="1"/>
              <a:t>x</a:t>
            </a:r>
            <a:r>
              <a:rPr lang="en-US" i="1" baseline="30000" dirty="0" err="1"/>
              <a:t>n</a:t>
            </a:r>
            <a:r>
              <a:rPr lang="en-US" dirty="0"/>
              <a:t>.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4</a:t>
            </a:fld>
            <a:endParaRPr lang="en-US" dirty="0"/>
          </a:p>
        </p:txBody>
      </p:sp>
      <p:sp>
        <p:nvSpPr>
          <p:cNvPr id="4" name="Footer Placeholder 3"/>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39040289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a:bodyPr>
          <a:lstStyle/>
          <a:p>
            <a:pPr eaLnBrk="1" fontAlgn="auto" hangingPunct="1">
              <a:lnSpc>
                <a:spcPct val="110000"/>
              </a:lnSpc>
              <a:spcAft>
                <a:spcPts val="0"/>
              </a:spcAft>
              <a:buFont typeface="Arial"/>
              <a:buNone/>
              <a:defRPr/>
            </a:pPr>
            <a:r>
              <a:rPr lang="en-US" sz="2800" b="1" dirty="0">
                <a:ea typeface="+mn-ea"/>
              </a:rPr>
              <a:t>Key </a:t>
            </a:r>
            <a:r>
              <a:rPr lang="en-US" sz="2800" b="1" dirty="0" smtClean="0">
                <a:ea typeface="+mn-ea"/>
              </a:rPr>
              <a:t>Concepts, </a:t>
            </a:r>
            <a:r>
              <a:rPr lang="en-US" sz="2800" b="1" i="1" dirty="0" smtClean="0">
                <a:ea typeface="+mn-ea"/>
              </a:rPr>
              <a:t>continued</a:t>
            </a:r>
            <a:endParaRPr lang="en-US" sz="2000" dirty="0" smtClean="0">
              <a:ea typeface="+mn-ea"/>
            </a:endParaRPr>
          </a:p>
          <a:p>
            <a:pPr marL="342900" indent="-342900">
              <a:buFont typeface="Arial"/>
              <a:buChar char="•"/>
            </a:pPr>
            <a:r>
              <a:rPr lang="en-US" dirty="0"/>
              <a:t>Subtraction can be represented in a similar way: </a:t>
            </a:r>
            <a:r>
              <a:rPr lang="en-US" dirty="0" smtClean="0"/>
              <a:t>     </a:t>
            </a:r>
            <a:r>
              <a:rPr lang="en-US" i="1" dirty="0" err="1" smtClean="0"/>
              <a:t>ax</a:t>
            </a:r>
            <a:r>
              <a:rPr lang="en-US" i="1" baseline="30000" dirty="0" err="1" smtClean="0"/>
              <a:t>n</a:t>
            </a:r>
            <a:r>
              <a:rPr lang="en-US" i="1" dirty="0" smtClean="0"/>
              <a:t> </a:t>
            </a:r>
            <a:r>
              <a:rPr lang="en-US" dirty="0"/>
              <a:t>– </a:t>
            </a:r>
            <a:r>
              <a:rPr lang="en-US" i="1" dirty="0" err="1"/>
              <a:t>bx</a:t>
            </a:r>
            <a:r>
              <a:rPr lang="en-US" i="1" baseline="30000" dirty="0" err="1"/>
              <a:t>n</a:t>
            </a:r>
            <a:r>
              <a:rPr lang="en-US" i="1" dirty="0"/>
              <a:t> </a:t>
            </a:r>
            <a:r>
              <a:rPr lang="en-US" dirty="0"/>
              <a:t>= (</a:t>
            </a:r>
            <a:r>
              <a:rPr lang="en-US" i="1" dirty="0"/>
              <a:t>a </a:t>
            </a:r>
            <a:r>
              <a:rPr lang="en-US" dirty="0"/>
              <a:t>– </a:t>
            </a:r>
            <a:r>
              <a:rPr lang="en-US" i="1" dirty="0"/>
              <a:t>b</a:t>
            </a:r>
            <a:r>
              <a:rPr lang="en-US" dirty="0"/>
              <a:t>)</a:t>
            </a:r>
            <a:r>
              <a:rPr lang="en-US" i="1" dirty="0" err="1"/>
              <a:t>x</a:t>
            </a:r>
            <a:r>
              <a:rPr lang="en-US" i="1" baseline="30000" dirty="0" err="1"/>
              <a:t>n</a:t>
            </a:r>
            <a:r>
              <a:rPr lang="en-US" dirty="0"/>
              <a:t>. </a:t>
            </a:r>
          </a:p>
          <a:p>
            <a:pPr marL="342900" indent="-342900">
              <a:buFont typeface="Arial"/>
              <a:buChar char="•"/>
            </a:pPr>
            <a:r>
              <a:rPr lang="en-US" dirty="0" smtClean="0"/>
              <a:t>To </a:t>
            </a:r>
            <a:r>
              <a:rPr lang="en-US" dirty="0"/>
              <a:t>add polynomials, add any like terms. </a:t>
            </a:r>
          </a:p>
          <a:p>
            <a:pPr marL="342900" indent="-342900">
              <a:buFont typeface="Arial"/>
              <a:buChar char="•"/>
            </a:pPr>
            <a:r>
              <a:rPr lang="en-US" dirty="0" smtClean="0"/>
              <a:t>Before </a:t>
            </a:r>
            <a:r>
              <a:rPr lang="en-US" dirty="0"/>
              <a:t>subtracting one polynomial from another, rewrite the difference as a sum: </a:t>
            </a:r>
            <a:r>
              <a:rPr lang="en-US" dirty="0" smtClean="0"/>
              <a:t>                                 (</a:t>
            </a:r>
            <a:r>
              <a:rPr lang="en-US" i="1" dirty="0"/>
              <a:t>n </a:t>
            </a:r>
            <a:r>
              <a:rPr lang="en-US" dirty="0"/>
              <a:t>+ </a:t>
            </a:r>
            <a:r>
              <a:rPr lang="en-US" i="1" dirty="0"/>
              <a:t>ax</a:t>
            </a:r>
            <a:r>
              <a:rPr lang="en-US" dirty="0"/>
              <a:t>) – (</a:t>
            </a:r>
            <a:r>
              <a:rPr lang="en-US" i="1" dirty="0"/>
              <a:t>m </a:t>
            </a:r>
            <a:r>
              <a:rPr lang="en-US" dirty="0"/>
              <a:t>+ </a:t>
            </a:r>
            <a:r>
              <a:rPr lang="en-US" i="1" dirty="0" err="1"/>
              <a:t>bx</a:t>
            </a:r>
            <a:r>
              <a:rPr lang="en-US" dirty="0"/>
              <a:t>) = (</a:t>
            </a:r>
            <a:r>
              <a:rPr lang="en-US" i="1" dirty="0"/>
              <a:t>n </a:t>
            </a:r>
            <a:r>
              <a:rPr lang="en-US" dirty="0"/>
              <a:t>+ </a:t>
            </a:r>
            <a:r>
              <a:rPr lang="en-US" i="1" dirty="0"/>
              <a:t>ax</a:t>
            </a:r>
            <a:r>
              <a:rPr lang="en-US" dirty="0"/>
              <a:t>) + [–(</a:t>
            </a:r>
            <a:r>
              <a:rPr lang="en-US" i="1" dirty="0"/>
              <a:t>m </a:t>
            </a:r>
            <a:r>
              <a:rPr lang="en-US" dirty="0"/>
              <a:t>+ </a:t>
            </a:r>
            <a:r>
              <a:rPr lang="en-US" i="1" dirty="0" err="1"/>
              <a:t>bx</a:t>
            </a:r>
            <a:r>
              <a:rPr lang="en-US" dirty="0"/>
              <a:t>)], then distribute the negative in the second term: </a:t>
            </a:r>
            <a:r>
              <a:rPr lang="en-US" dirty="0" smtClean="0"/>
              <a:t>                (</a:t>
            </a:r>
            <a:r>
              <a:rPr lang="en-US" i="1" dirty="0"/>
              <a:t>n </a:t>
            </a:r>
            <a:r>
              <a:rPr lang="en-US" dirty="0"/>
              <a:t>+ </a:t>
            </a:r>
            <a:r>
              <a:rPr lang="en-US" i="1" dirty="0"/>
              <a:t>ax</a:t>
            </a:r>
            <a:r>
              <a:rPr lang="en-US" dirty="0"/>
              <a:t>) + [–(</a:t>
            </a:r>
            <a:r>
              <a:rPr lang="en-US" i="1" dirty="0"/>
              <a:t>m </a:t>
            </a:r>
            <a:r>
              <a:rPr lang="en-US" dirty="0"/>
              <a:t>+ </a:t>
            </a:r>
            <a:r>
              <a:rPr lang="en-US" i="1" dirty="0" err="1"/>
              <a:t>bx</a:t>
            </a:r>
            <a:r>
              <a:rPr lang="en-US" dirty="0"/>
              <a:t>)] = (</a:t>
            </a:r>
            <a:r>
              <a:rPr lang="en-US" i="1" dirty="0"/>
              <a:t>n </a:t>
            </a:r>
            <a:r>
              <a:rPr lang="en-US" dirty="0"/>
              <a:t>+ </a:t>
            </a:r>
            <a:r>
              <a:rPr lang="en-US" i="1" dirty="0"/>
              <a:t>ax</a:t>
            </a:r>
            <a:r>
              <a:rPr lang="en-US" dirty="0"/>
              <a:t>) + (–</a:t>
            </a:r>
            <a:r>
              <a:rPr lang="en-US" i="1" dirty="0"/>
              <a:t>m </a:t>
            </a:r>
            <a:r>
              <a:rPr lang="en-US" dirty="0"/>
              <a:t>+ –</a:t>
            </a:r>
            <a:r>
              <a:rPr lang="en-US" i="1" dirty="0" err="1"/>
              <a:t>bx</a:t>
            </a:r>
            <a:r>
              <a:rPr lang="en-US" dirty="0"/>
              <a:t>)</a:t>
            </a:r>
            <a:r>
              <a:rPr lang="en-US" dirty="0" smtClean="0"/>
              <a:t>.</a:t>
            </a:r>
          </a:p>
          <a:p>
            <a:pPr marL="342900" indent="-342900">
              <a:buFont typeface="Arial"/>
              <a:buChar char="•"/>
            </a:pPr>
            <a:r>
              <a:rPr lang="en-US" dirty="0"/>
              <a:t>The subtraction of polynomials is then the same as adding two polynomials. </a:t>
            </a:r>
            <a:endParaRPr lang="en-US" dirty="0" smtClean="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5</a:t>
            </a:fld>
            <a:endParaRPr lang="en-US" dirty="0"/>
          </a:p>
        </p:txBody>
      </p:sp>
      <p:sp>
        <p:nvSpPr>
          <p:cNvPr id="4" name="Footer Placeholder 3"/>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5638250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rtlCol="0">
            <a:normAutofit/>
          </a:bodyPr>
          <a:lstStyle/>
          <a:p>
            <a:pPr eaLnBrk="1" fontAlgn="auto" hangingPunct="1">
              <a:lnSpc>
                <a:spcPct val="110000"/>
              </a:lnSpc>
              <a:spcAft>
                <a:spcPts val="0"/>
              </a:spcAft>
              <a:buFont typeface="Arial"/>
              <a:buNone/>
              <a:defRPr/>
            </a:pPr>
            <a:r>
              <a:rPr lang="en-US" sz="2800" b="1" dirty="0">
                <a:ea typeface="+mn-ea"/>
              </a:rPr>
              <a:t>Key </a:t>
            </a:r>
            <a:r>
              <a:rPr lang="en-US" sz="2800" b="1" dirty="0" smtClean="0">
                <a:ea typeface="+mn-ea"/>
              </a:rPr>
              <a:t>Concepts, </a:t>
            </a:r>
            <a:r>
              <a:rPr lang="en-US" sz="2800" b="1" i="1" dirty="0" smtClean="0">
                <a:ea typeface="+mn-ea"/>
              </a:rPr>
              <a:t>continued</a:t>
            </a:r>
            <a:endParaRPr lang="en-US" sz="2000" dirty="0" smtClean="0">
              <a:ea typeface="+mn-ea"/>
            </a:endParaRPr>
          </a:p>
          <a:p>
            <a:pPr marL="342900" indent="-342900">
              <a:buFont typeface="Arial"/>
              <a:buChar char="•"/>
            </a:pPr>
            <a:r>
              <a:rPr lang="en-US" dirty="0"/>
              <a:t>A system shows </a:t>
            </a:r>
            <a:r>
              <a:rPr lang="en-US" b="1" dirty="0"/>
              <a:t>closure </a:t>
            </a:r>
            <a:r>
              <a:rPr lang="en-US" dirty="0"/>
              <a:t>or is closed if the result of the operation is in the system. </a:t>
            </a:r>
          </a:p>
          <a:p>
            <a:pPr marL="342900" indent="-342900">
              <a:buFont typeface="Arial"/>
              <a:buChar char="•"/>
            </a:pPr>
            <a:r>
              <a:rPr lang="en-US" dirty="0" smtClean="0"/>
              <a:t>For </a:t>
            </a:r>
            <a:r>
              <a:rPr lang="en-US" dirty="0"/>
              <a:t>example, when an integer is added to an integer, the result is an integer, so the integers are closed under addition. </a:t>
            </a:r>
          </a:p>
          <a:p>
            <a:pPr marL="342900" indent="-342900">
              <a:buFont typeface="Arial"/>
              <a:buChar char="•"/>
            </a:pPr>
            <a:r>
              <a:rPr lang="en-US" dirty="0" smtClean="0"/>
              <a:t>The </a:t>
            </a:r>
            <a:r>
              <a:rPr lang="en-US" dirty="0"/>
              <a:t>result of adding two polynomials is still a polynomial, so the system of polynomials is closed under addition. </a:t>
            </a:r>
          </a:p>
          <a:p>
            <a:pPr marL="342900" indent="-342900">
              <a:buFont typeface="Arial"/>
              <a:buChar char="•"/>
            </a:pPr>
            <a:r>
              <a:rPr lang="en-US" dirty="0" smtClean="0"/>
              <a:t>The </a:t>
            </a:r>
            <a:r>
              <a:rPr lang="en-US" dirty="0"/>
              <a:t>result of subtracting one polynomial from another polynomial is still a polynomial; therefore, the system of polynomials is closed under subtraction. </a:t>
            </a:r>
            <a:endParaRPr lang="en-US" dirty="0" smtClean="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6</a:t>
            </a:fld>
            <a:endParaRPr lang="en-US" dirty="0"/>
          </a:p>
        </p:txBody>
      </p:sp>
      <p:sp>
        <p:nvSpPr>
          <p:cNvPr id="4" name="Footer Placeholder 3"/>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extLst>
      <p:ext uri="{BB962C8B-B14F-4D97-AF65-F5344CB8AC3E}">
        <p14:creationId xmlns:p14="http://schemas.microsoft.com/office/powerpoint/2010/main" val="36502422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599" y="640567"/>
            <a:ext cx="8063785" cy="4998233"/>
          </a:xfrm>
        </p:spPr>
        <p:txBody>
          <a:bodyPr rtlCol="0"/>
          <a:lstStyle/>
          <a:p>
            <a:pPr eaLnBrk="1" fontAlgn="auto" hangingPunct="1">
              <a:spcAft>
                <a:spcPts val="0"/>
              </a:spcAft>
              <a:buFont typeface="Arial"/>
              <a:buNone/>
              <a:defRPr/>
            </a:pPr>
            <a:r>
              <a:rPr lang="en-US" sz="2800" b="1" dirty="0" smtClean="0">
                <a:ea typeface="+mn-ea"/>
              </a:rPr>
              <a:t>Common Errors/Misconceptions</a:t>
            </a:r>
            <a:endParaRPr lang="en-US" sz="2000" dirty="0" smtClean="0">
              <a:ea typeface="+mn-ea"/>
            </a:endParaRPr>
          </a:p>
          <a:p>
            <a:pPr marL="342900" indent="-342900">
              <a:buFont typeface="Arial"/>
              <a:buChar char="•"/>
            </a:pPr>
            <a:r>
              <a:rPr lang="en-US" dirty="0"/>
              <a:t>finding a sum or difference of two terms with the same variable raised to different powers (2</a:t>
            </a:r>
            <a:r>
              <a:rPr lang="en-US" i="1" dirty="0"/>
              <a:t>x</a:t>
            </a:r>
            <a:r>
              <a:rPr lang="en-US" baseline="30000" dirty="0"/>
              <a:t>3</a:t>
            </a:r>
            <a:r>
              <a:rPr lang="en-US" dirty="0"/>
              <a:t> + 5</a:t>
            </a:r>
            <a:r>
              <a:rPr lang="en-US" i="1" dirty="0"/>
              <a:t>x</a:t>
            </a:r>
            <a:r>
              <a:rPr lang="en-US" baseline="30000" dirty="0"/>
              <a:t>4</a:t>
            </a:r>
            <a:r>
              <a:rPr lang="en-US" dirty="0"/>
              <a:t> ≠ 7</a:t>
            </a:r>
            <a:r>
              <a:rPr lang="en-US" i="1" dirty="0"/>
              <a:t>x</a:t>
            </a:r>
            <a:r>
              <a:rPr lang="en-US" baseline="30000" dirty="0"/>
              <a:t>3</a:t>
            </a:r>
            <a:r>
              <a:rPr lang="en-US" dirty="0"/>
              <a:t>) </a:t>
            </a:r>
          </a:p>
          <a:p>
            <a:pPr marL="342900" indent="-342900">
              <a:buFont typeface="Arial"/>
              <a:buChar char="•"/>
            </a:pPr>
            <a:r>
              <a:rPr lang="en-US" dirty="0" smtClean="0"/>
              <a:t>incorrectly </a:t>
            </a:r>
            <a:r>
              <a:rPr lang="en-US" dirty="0"/>
              <a:t>adding or subtracting like terms by adding the exponents (</a:t>
            </a:r>
            <a:r>
              <a:rPr lang="en-US" i="1" dirty="0"/>
              <a:t>x</a:t>
            </a:r>
            <a:r>
              <a:rPr lang="en-US" baseline="30000" dirty="0"/>
              <a:t>3</a:t>
            </a:r>
            <a:r>
              <a:rPr lang="en-US" dirty="0"/>
              <a:t> + </a:t>
            </a:r>
            <a:r>
              <a:rPr lang="en-US" i="1" dirty="0"/>
              <a:t>x</a:t>
            </a:r>
            <a:r>
              <a:rPr lang="en-US" baseline="30000" dirty="0"/>
              <a:t>3</a:t>
            </a:r>
            <a:r>
              <a:rPr lang="en-US" dirty="0"/>
              <a:t> ≠ </a:t>
            </a:r>
            <a:r>
              <a:rPr lang="en-US" i="1" dirty="0"/>
              <a:t>x</a:t>
            </a:r>
            <a:r>
              <a:rPr lang="en-US" baseline="30000" dirty="0"/>
              <a:t>6</a:t>
            </a:r>
            <a:r>
              <a:rPr lang="en-US" dirty="0"/>
              <a:t>) </a:t>
            </a:r>
          </a:p>
          <a:p>
            <a:pPr marL="342900" indent="-342900">
              <a:buFont typeface="Arial"/>
              <a:buChar char="•"/>
            </a:pPr>
            <a:r>
              <a:rPr lang="en-US" dirty="0"/>
              <a:t>i</a:t>
            </a:r>
            <a:r>
              <a:rPr lang="en-US" dirty="0" smtClean="0"/>
              <a:t>ncorrectly </a:t>
            </a:r>
            <a:r>
              <a:rPr lang="en-US" dirty="0"/>
              <a:t>changing a subtraction problem to an addition problem by failing to distribute the negative	</a:t>
            </a:r>
          </a:p>
        </p:txBody>
      </p:sp>
      <p:sp>
        <p:nvSpPr>
          <p:cNvPr id="2150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61CA2CB-5E55-4944-A924-36ED15748A88}" type="slidenum">
              <a:rPr lang="en-US" sz="1800">
                <a:solidFill>
                  <a:srgbClr val="000000"/>
                </a:solidFill>
                <a:latin typeface="Arial"/>
                <a:ea typeface="MS PGothic" charset="0"/>
                <a:cs typeface="MS PGothic" charset="0"/>
              </a:rPr>
              <a:pPr eaLnBrk="1" fontAlgn="base" hangingPunct="1">
                <a:spcBef>
                  <a:spcPct val="0"/>
                </a:spcBef>
                <a:spcAft>
                  <a:spcPct val="0"/>
                </a:spcAft>
              </a:pPr>
              <a:t>7</a:t>
            </a:fld>
            <a:endParaRPr lang="en-US" sz="1800" dirty="0">
              <a:solidFill>
                <a:srgbClr val="000000"/>
              </a:solidFill>
              <a:latin typeface="Arial"/>
              <a:ea typeface="MS PGothic" charset="0"/>
              <a:cs typeface="MS PGothic" charset="0"/>
            </a:endParaRPr>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29984" cy="4997450"/>
          </a:xfrm>
        </p:spPr>
        <p:txBody>
          <a:bodyPr/>
          <a:lstStyle/>
          <a:p>
            <a:pPr eaLnBrk="1" hangingPunct="1"/>
            <a:r>
              <a:rPr lang="en-US" sz="2800" b="1" dirty="0"/>
              <a:t>Guided </a:t>
            </a:r>
            <a:r>
              <a:rPr lang="en-US" sz="2800" b="1" dirty="0" smtClean="0"/>
              <a:t>Practice</a:t>
            </a:r>
            <a:endParaRPr lang="en-US" sz="2000" b="1" dirty="0"/>
          </a:p>
          <a:p>
            <a:pPr eaLnBrk="1" hangingPunct="1"/>
            <a:r>
              <a:rPr lang="en-US" sz="2800" b="1" dirty="0" smtClean="0">
                <a:solidFill>
                  <a:srgbClr val="000090"/>
                </a:solidFill>
              </a:rPr>
              <a:t>Example 1</a:t>
            </a:r>
            <a:endParaRPr lang="en-US" sz="1100" b="1" dirty="0">
              <a:solidFill>
                <a:srgbClr val="558ED5"/>
              </a:solidFill>
            </a:endParaRPr>
          </a:p>
          <a:p>
            <a:r>
              <a:rPr lang="en-US" dirty="0"/>
              <a:t>Find the sum of (4 + 3</a:t>
            </a:r>
            <a:r>
              <a:rPr lang="en-US" i="1" dirty="0"/>
              <a:t>x</a:t>
            </a:r>
            <a:r>
              <a:rPr lang="en-US" dirty="0"/>
              <a:t>) + (2 + </a:t>
            </a:r>
            <a:r>
              <a:rPr lang="en-US" i="1" dirty="0"/>
              <a:t>x</a:t>
            </a:r>
            <a:r>
              <a:rPr lang="en-US" dirty="0"/>
              <a:t>)</a:t>
            </a:r>
            <a:r>
              <a:rPr lang="en-US" dirty="0" smtClean="0"/>
              <a:t>.</a:t>
            </a:r>
            <a:endParaRPr lang="en-US" spc="-20"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8</a:t>
            </a:fld>
            <a:endParaRPr lang="en-US" dirty="0"/>
          </a:p>
        </p:txBody>
      </p:sp>
      <p:sp>
        <p:nvSpPr>
          <p:cNvPr id="3" name="Footer Placeholder 2"/>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0600" y="679849"/>
            <a:ext cx="7855776" cy="4998233"/>
          </a:xfrm>
        </p:spPr>
        <p:txBody>
          <a:bodyPr>
            <a:normAutofit/>
          </a:bodyPr>
          <a:lstStyle/>
          <a:p>
            <a:pPr eaLnBrk="1" hangingPunct="1">
              <a:defRPr/>
            </a:pPr>
            <a:r>
              <a:rPr lang="en-US" sz="2800" b="1" dirty="0"/>
              <a:t>Guided </a:t>
            </a:r>
            <a:r>
              <a:rPr lang="en-US" sz="2800" b="1" dirty="0" smtClean="0"/>
              <a:t>Practice: </a:t>
            </a:r>
            <a:r>
              <a:rPr lang="en-US" sz="2800" b="1" dirty="0" smtClean="0">
                <a:solidFill>
                  <a:srgbClr val="000090"/>
                </a:solidFill>
              </a:rPr>
              <a:t>Example 1, </a:t>
            </a:r>
            <a:r>
              <a:rPr lang="en-US" sz="2800" b="1" i="1" dirty="0">
                <a:solidFill>
                  <a:srgbClr val="000090"/>
                </a:solidFill>
              </a:rPr>
              <a:t>continued</a:t>
            </a:r>
          </a:p>
          <a:p>
            <a:pPr marL="514350" indent="-557784">
              <a:lnSpc>
                <a:spcPct val="110000"/>
              </a:lnSpc>
              <a:buFont typeface="+mj-lt"/>
              <a:buAutoNum type="arabicPeriod"/>
            </a:pPr>
            <a:r>
              <a:rPr lang="en-US" sz="2800" b="1" dirty="0">
                <a:solidFill>
                  <a:srgbClr val="660066"/>
                </a:solidFill>
              </a:rPr>
              <a:t>Rewrite the sum so that like terms are together. 	</a:t>
            </a:r>
          </a:p>
          <a:p>
            <a:pPr marL="512064"/>
            <a:r>
              <a:rPr lang="en-US" dirty="0"/>
              <a:t>There are two numeric quantities, 4 and 2, and two terms that contain a variable, 3</a:t>
            </a:r>
            <a:r>
              <a:rPr lang="en-US" i="1" dirty="0"/>
              <a:t>x </a:t>
            </a:r>
            <a:r>
              <a:rPr lang="en-US" dirty="0"/>
              <a:t>and </a:t>
            </a:r>
            <a:r>
              <a:rPr lang="en-US" i="1" dirty="0"/>
              <a:t>x</a:t>
            </a:r>
            <a:r>
              <a:rPr lang="en-US" dirty="0"/>
              <a:t>. All the terms are positive. </a:t>
            </a:r>
          </a:p>
          <a:p>
            <a:pPr marL="786384"/>
            <a:r>
              <a:rPr lang="en-US" dirty="0"/>
              <a:t>(4 + 3</a:t>
            </a:r>
            <a:r>
              <a:rPr lang="en-US" i="1" dirty="0"/>
              <a:t>x</a:t>
            </a:r>
            <a:r>
              <a:rPr lang="en-US" dirty="0"/>
              <a:t>) + (2 + </a:t>
            </a:r>
            <a:r>
              <a:rPr lang="en-US" i="1" dirty="0"/>
              <a:t>x</a:t>
            </a:r>
            <a:r>
              <a:rPr lang="en-US" dirty="0"/>
              <a:t>) </a:t>
            </a:r>
          </a:p>
          <a:p>
            <a:pPr marL="786384"/>
            <a:r>
              <a:rPr lang="fr-FR" dirty="0"/>
              <a:t>= 4 + 2 + 3</a:t>
            </a:r>
            <a:r>
              <a:rPr lang="fr-FR" i="1" dirty="0"/>
              <a:t>x </a:t>
            </a:r>
            <a:r>
              <a:rPr lang="fr-FR" dirty="0"/>
              <a:t>+ </a:t>
            </a:r>
            <a:r>
              <a:rPr lang="fr-FR" i="1" dirty="0"/>
              <a:t>x </a:t>
            </a:r>
            <a:r>
              <a:rPr lang="fr-FR" dirty="0"/>
              <a:t>	</a:t>
            </a: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9</a:t>
            </a:fld>
            <a:endParaRPr lang="en-US" dirty="0"/>
          </a:p>
        </p:txBody>
      </p:sp>
      <p:sp>
        <p:nvSpPr>
          <p:cNvPr id="2" name="Footer Placeholder 1"/>
          <p:cNvSpPr>
            <a:spLocks noGrp="1"/>
          </p:cNvSpPr>
          <p:nvPr>
            <p:ph type="ftr" sz="quarter" idx="13"/>
          </p:nvPr>
        </p:nvSpPr>
        <p:spPr/>
        <p:txBody>
          <a:bodyPr/>
          <a:lstStyle/>
          <a:p>
            <a:pPr>
              <a:defRPr/>
            </a:pPr>
            <a:r>
              <a:rPr lang="en-US" dirty="0" smtClean="0"/>
              <a:t>1.2.1: </a:t>
            </a:r>
            <a:r>
              <a:rPr lang="en-US" dirty="0" smtClean="0"/>
              <a:t>Adding and Subtracting Polynomials</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Enhanced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15017</TotalTime>
  <Words>965</Words>
  <Application>Microsoft Macintosh PowerPoint</Application>
  <PresentationFormat>On-screen Show (4:3)</PresentationFormat>
  <Paragraphs>115</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Enhanced Instruction template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Walch Education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Walch Education</dc:creator>
  <cp:keywords/>
  <dc:description/>
  <cp:lastModifiedBy>Martie Harmon</cp:lastModifiedBy>
  <cp:revision>316</cp:revision>
  <dcterms:created xsi:type="dcterms:W3CDTF">2012-02-22T19:14:19Z</dcterms:created>
  <dcterms:modified xsi:type="dcterms:W3CDTF">2013-03-14T14:31:12Z</dcterms:modified>
  <cp:category/>
</cp:coreProperties>
</file>