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/>
    <p:restoredTop sz="94547"/>
  </p:normalViewPr>
  <p:slideViewPr>
    <p:cSldViewPr snapToGrid="0" snapToObjects="1">
      <p:cViewPr>
        <p:scale>
          <a:sx n="97" d="100"/>
          <a:sy n="97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1867-DD11-684F-8F56-C27455141780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3ACE-00AE-9B44-9CAA-785FD10D4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85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9357"/>
            <a:ext cx="8509686" cy="1241227"/>
          </a:xfrm>
        </p:spPr>
        <p:txBody>
          <a:bodyPr>
            <a:normAutofit/>
          </a:bodyPr>
          <a:lstStyle/>
          <a:p>
            <a:r>
              <a:rPr lang="en-US" dirty="0" smtClean="0"/>
              <a:t>All Real </a:t>
            </a:r>
            <a:r>
              <a:rPr lang="en-US" dirty="0" smtClean="0"/>
              <a:t>Numbers</a:t>
            </a:r>
            <a:br>
              <a:rPr lang="en-US" dirty="0" smtClean="0"/>
            </a:br>
            <a:r>
              <a:rPr lang="en-US" sz="1800" b="1" i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Standard: HSN.RN.B.3</a:t>
            </a:r>
            <a:endParaRPr lang="en-US" sz="1800" b="1" i="1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0585"/>
            <a:ext cx="9144000" cy="33672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Objective: </a:t>
            </a:r>
            <a:endParaRPr lang="en-US" dirty="0" smtClean="0"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sz="3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Students </a:t>
            </a:r>
            <a:r>
              <a:rPr lang="en-US" sz="3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will be able to identify and classify numbers as rational or irrational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3200" dirty="0">
                <a:latin typeface="Arial Rounded MT Bold" charset="0"/>
                <a:ea typeface="Arial Rounded MT Bold" charset="0"/>
                <a:cs typeface="Arial Rounded MT Bold" charset="0"/>
              </a:rPr>
              <a:t>F</a:t>
            </a:r>
            <a:r>
              <a:rPr lang="en-US" sz="3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ind the sum or product of two rational numbers and explain why the sum or product is rational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3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Find the sum or product of rational and irrational numbers and explain when the sum or product is irrational. </a:t>
            </a:r>
            <a:endParaRPr lang="en-US" sz="3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7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sum or product of rational &amp; irrational numbers is irrational.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Examples: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1" i="1" dirty="0" smtClean="0"/>
                  <a:t>(rational #) </a:t>
                </a:r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√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000" b="1" i="1" dirty="0" smtClean="0"/>
                  <a:t>(irrational #)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1+2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√2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sz="2000" dirty="0" smtClean="0"/>
                  <a:t>(1.914213562</a:t>
                </a:r>
                <a:r>
                  <a:rPr lang="mr-IN" sz="2000" dirty="0" smtClean="0"/>
                  <a:t>…</a:t>
                </a:r>
                <a:r>
                  <a:rPr lang="en-US" sz="2000" dirty="0" smtClean="0"/>
                  <a:t>.irrational)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m:rPr>
                        <m:nor/>
                      </m:rPr>
                      <a:rPr lang="en-US" sz="2000" b="1" i="1" dirty="0"/>
                      <m:t>(</m:t>
                    </m:r>
                    <m:r>
                      <m:rPr>
                        <m:nor/>
                      </m:rPr>
                      <a:rPr lang="en-US" sz="2000" b="1" i="1" dirty="0"/>
                      <m:t>irrational</m:t>
                    </m:r>
                    <m:r>
                      <m:rPr>
                        <m:nor/>
                      </m:rPr>
                      <a:rPr lang="en-US" sz="2000" b="1" i="1" dirty="0"/>
                      <m:t> #)</m:t>
                    </m:r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m:rPr>
                        <m:nor/>
                      </m:rPr>
                      <a:rPr lang="en-US" sz="2000" b="1" i="1" dirty="0"/>
                      <m:t>(</m:t>
                    </m:r>
                    <m:r>
                      <m:rPr>
                        <m:nor/>
                      </m:rPr>
                      <a:rPr lang="en-US" sz="2000" b="1" i="1" dirty="0"/>
                      <m:t>rational</m:t>
                    </m:r>
                    <m:r>
                      <m:rPr>
                        <m:nor/>
                      </m:rPr>
                      <a:rPr lang="en-US" sz="2000" b="1" i="1" dirty="0"/>
                      <m:t> #)</m:t>
                    </m:r>
                    <m:r>
                      <a:rPr lang="en-US" sz="20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r>
                  <a:rPr lang="en-US" b="0" dirty="0" smtClean="0">
                    <a:ea typeface="Cambria Math" charset="0"/>
                    <a:cs typeface="Cambria Math" charset="0"/>
                  </a:rPr>
                  <a:t> </a:t>
                </a:r>
                <a:r>
                  <a:rPr lang="en-US" sz="2000" b="0" dirty="0" smtClean="0">
                    <a:ea typeface="Cambria Math" charset="0"/>
                    <a:cs typeface="Cambria Math" charset="0"/>
                  </a:rPr>
                  <a:t>(6.283185307</a:t>
                </a:r>
                <a:r>
                  <a:rPr lang="mr-IN" sz="2000" b="0" dirty="0" smtClean="0">
                    <a:ea typeface="Cambria Math" charset="0"/>
                    <a:cs typeface="Cambria Math" charset="0"/>
                  </a:rPr>
                  <a:t>…</a:t>
                </a:r>
                <a:r>
                  <a:rPr lang="en-US" sz="2000" b="0" dirty="0" smtClean="0">
                    <a:ea typeface="Cambria Math" charset="0"/>
                    <a:cs typeface="Cambria Math" charset="0"/>
                  </a:rPr>
                  <a:t>irrational)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/>
                <a:r>
                  <a:rPr lang="en-US" dirty="0" smtClean="0"/>
                  <a:t>Zero is the only rational number that can multiplied to a irrational number and the product is rational</a:t>
                </a:r>
              </a:p>
              <a:p>
                <a:pPr/>
                <a:r>
                  <a:rPr lang="en-US" dirty="0" smtClean="0"/>
                  <a:t>Example: 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0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66" t="-6261" r="-2410" b="-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30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355"/>
          </a:xfrm>
        </p:spPr>
        <p:txBody>
          <a:bodyPr>
            <a:normAutofit/>
          </a:bodyPr>
          <a:lstStyle/>
          <a:p>
            <a:r>
              <a:rPr lang="en-US" dirty="0" smtClean="0"/>
              <a:t>Sets &amp;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5393634"/>
          </a:xfrm>
        </p:spPr>
        <p:txBody>
          <a:bodyPr/>
          <a:lstStyle/>
          <a:p>
            <a:r>
              <a:rPr lang="en-US" dirty="0" smtClean="0"/>
              <a:t>A set is a collection of objects such as numbers(like the bowl of candy from the do now).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element of a set is an object in that set (like a blue candy piece from the bowl of candy)  </a:t>
            </a:r>
          </a:p>
          <a:p>
            <a:endParaRPr lang="en-US" dirty="0" smtClean="0"/>
          </a:p>
          <a:p>
            <a:r>
              <a:rPr lang="en-US" dirty="0" smtClean="0"/>
              <a:t>Subset is a small group of the objects taken from the larger set of objects (like the pile of blue candy only taken from the bowl of candy)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85" y="1798253"/>
            <a:ext cx="1663149" cy="1000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991" y="3385929"/>
            <a:ext cx="1674468" cy="781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31" y="5088835"/>
            <a:ext cx="1660938" cy="89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4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from least to greatest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,−16, 20,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charset="0"/>
                          </a:rPr>
                          <m:t>2,   </m:t>
                        </m:r>
                      </m:e>
                    </m:rad>
                    <m:r>
                      <a:rPr lang="en-US" b="0" i="0" smtClean="0">
                        <a:latin typeface="Cambria Math" charset="0"/>
                      </a:rPr>
                      <m:t>0</m:t>
                    </m:r>
                  </m:oMath>
                </a14:m>
                <a:r>
                  <a:rPr lang="en-US" dirty="0" smtClean="0"/>
                  <a:t>,-1</a:t>
                </a:r>
              </a:p>
              <a:p>
                <a:endParaRPr lang="en-US" dirty="0"/>
              </a:p>
              <a:p>
                <a:r>
                  <a:rPr lang="en-US" dirty="0" smtClean="0"/>
                  <a:t>50, -50, 30, 20,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64</m:t>
                        </m:r>
                      </m:e>
                    </m:rad>
                  </m:oMath>
                </a14:m>
                <a:endParaRPr lang="en-US" b="0" dirty="0" smtClean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93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10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Summary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51" y="1834166"/>
            <a:ext cx="9525000" cy="4744278"/>
          </a:xfrm>
        </p:spPr>
      </p:pic>
    </p:spTree>
    <p:extLst>
      <p:ext uri="{BB962C8B-B14F-4D97-AF65-F5344CB8AC3E}">
        <p14:creationId xmlns:p14="http://schemas.microsoft.com/office/powerpoint/2010/main" val="3002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real numbers includes both rational and irrational numbers. The sum or product of two rational numbers is rational. The sum of a rational and irrational number is irrational; and the product of an nonzero rational number  an irrational number is irrational.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1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Irrational number</a:t>
            </a:r>
          </a:p>
          <a:p>
            <a:r>
              <a:rPr lang="en-US" dirty="0" smtClean="0"/>
              <a:t>Rational number</a:t>
            </a:r>
          </a:p>
          <a:p>
            <a:r>
              <a:rPr lang="en-US" dirty="0" smtClean="0"/>
              <a:t>Real number</a:t>
            </a:r>
          </a:p>
          <a:p>
            <a:r>
              <a:rPr lang="en-US" dirty="0" smtClean="0"/>
              <a:t>Element of a set</a:t>
            </a:r>
          </a:p>
          <a:p>
            <a:r>
              <a:rPr lang="en-US" dirty="0" smtClean="0"/>
              <a:t>Set</a:t>
            </a:r>
          </a:p>
          <a:p>
            <a:r>
              <a:rPr lang="en-US" smtClean="0"/>
              <a:t>subset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analyze a bowl of candy in class and explain it’s description. </a:t>
            </a:r>
          </a:p>
          <a:p>
            <a:r>
              <a:rPr lang="en-US" dirty="0" smtClean="0"/>
              <a:t>Teacher will separate the candy according to color in two different piles A &amp; B, then students will categorize each pile of candy. </a:t>
            </a:r>
          </a:p>
          <a:p>
            <a:pPr lvl="1"/>
            <a:r>
              <a:rPr lang="en-US" dirty="0" smtClean="0"/>
              <a:t>Questions</a:t>
            </a:r>
          </a:p>
          <a:p>
            <a:pPr lvl="2"/>
            <a:r>
              <a:rPr lang="en-US" dirty="0" smtClean="0"/>
              <a:t>Compare the bowl of candy to it’s separate piles of candy and explain the difference</a:t>
            </a:r>
          </a:p>
          <a:p>
            <a:pPr lvl="2"/>
            <a:r>
              <a:rPr lang="en-US" dirty="0" smtClean="0"/>
              <a:t>Are the piles of candy A &amp; B subsets of the bowl of candy? Explain.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0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Lesson Videos</a:t>
            </a:r>
          </a:p>
        </p:txBody>
      </p:sp>
    </p:spTree>
    <p:extLst>
      <p:ext uri="{BB962C8B-B14F-4D97-AF65-F5344CB8AC3E}">
        <p14:creationId xmlns:p14="http://schemas.microsoft.com/office/powerpoint/2010/main" val="87375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7339"/>
            <a:ext cx="9613861" cy="4373218"/>
          </a:xfrm>
        </p:spPr>
        <p:txBody>
          <a:bodyPr>
            <a:normAutofit/>
          </a:bodyPr>
          <a:lstStyle/>
          <a:p>
            <a:r>
              <a:rPr lang="en-US" dirty="0" smtClean="0"/>
              <a:t>A real number is any number on the infinite number 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mathematics, a </a:t>
            </a:r>
            <a:r>
              <a:rPr lang="en-US" b="1" dirty="0"/>
              <a:t>real number</a:t>
            </a:r>
            <a:r>
              <a:rPr lang="en-US" dirty="0"/>
              <a:t> is a value of a continuous quantity that can represent a distance along a line. ... The </a:t>
            </a:r>
            <a:r>
              <a:rPr lang="en-US" b="1" dirty="0"/>
              <a:t>real numbers</a:t>
            </a:r>
            <a:r>
              <a:rPr lang="en-US" dirty="0"/>
              <a:t> include </a:t>
            </a:r>
            <a:r>
              <a:rPr lang="en-US" b="1" dirty="0"/>
              <a:t>all</a:t>
            </a:r>
            <a:r>
              <a:rPr lang="en-US" dirty="0"/>
              <a:t> the rational </a:t>
            </a:r>
            <a:r>
              <a:rPr lang="en-US" b="1" dirty="0"/>
              <a:t>numbers</a:t>
            </a:r>
            <a:r>
              <a:rPr lang="en-US" dirty="0"/>
              <a:t>, such as the integer −5 and the fraction 4/3, and </a:t>
            </a:r>
            <a:r>
              <a:rPr lang="en-US" b="1" dirty="0"/>
              <a:t>all</a:t>
            </a:r>
            <a:r>
              <a:rPr lang="en-US" dirty="0"/>
              <a:t> the irrational </a:t>
            </a:r>
            <a:r>
              <a:rPr lang="en-US" b="1" dirty="0"/>
              <a:t>numbers</a:t>
            </a:r>
            <a:r>
              <a:rPr lang="en-US" dirty="0"/>
              <a:t>, such as √2 (1.41421356..., the square root of 2, an irrational algebraic </a:t>
            </a:r>
            <a:r>
              <a:rPr lang="en-US" b="1" dirty="0"/>
              <a:t>number</a:t>
            </a:r>
            <a:r>
              <a:rPr lang="en-US" dirty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49" y="2941536"/>
            <a:ext cx="6879771" cy="119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2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&amp; 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Real numbers </a:t>
            </a:r>
            <a:r>
              <a:rPr lang="en-US" dirty="0" smtClean="0"/>
              <a:t>are divided into two different subsets of numbers rational &amp; irrational numbers.</a:t>
            </a:r>
          </a:p>
          <a:p>
            <a:r>
              <a:rPr lang="en-US" dirty="0"/>
              <a:t>An 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irrational number</a:t>
            </a:r>
            <a:r>
              <a:rPr lang="en-US" dirty="0"/>
              <a:t> is a </a:t>
            </a:r>
            <a:r>
              <a:rPr lang="en-US" b="1" dirty="0"/>
              <a:t>number</a:t>
            </a:r>
            <a:r>
              <a:rPr lang="en-US" dirty="0"/>
              <a:t> that cannot be expressed as a fraction for any integers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b="1" dirty="0"/>
              <a:t>Irrational numbers</a:t>
            </a:r>
            <a:r>
              <a:rPr lang="en-US" dirty="0"/>
              <a:t> have decimal expansions that neither terminate nor </a:t>
            </a:r>
            <a:r>
              <a:rPr lang="en-US" dirty="0" smtClean="0"/>
              <a:t>repeat. </a:t>
            </a:r>
          </a:p>
          <a:p>
            <a:r>
              <a:rPr lang="en-US" dirty="0"/>
              <a:t>An 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rational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number</a:t>
            </a:r>
            <a:r>
              <a:rPr lang="en-US" dirty="0"/>
              <a:t> is a </a:t>
            </a:r>
            <a:r>
              <a:rPr lang="en-US" b="1" dirty="0"/>
              <a:t>number</a:t>
            </a:r>
            <a:r>
              <a:rPr lang="en-US" dirty="0"/>
              <a:t> that </a:t>
            </a:r>
            <a:r>
              <a:rPr lang="en-US" dirty="0" smtClean="0"/>
              <a:t>can be </a:t>
            </a:r>
            <a:r>
              <a:rPr lang="en-US" dirty="0"/>
              <a:t>expressed as a fraction for any integers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b="1" dirty="0" smtClean="0"/>
              <a:t>rational </a:t>
            </a:r>
            <a:r>
              <a:rPr lang="en-US" b="1" dirty="0"/>
              <a:t>numbers</a:t>
            </a:r>
            <a:r>
              <a:rPr lang="en-US" dirty="0"/>
              <a:t> have decimal expansions </a:t>
            </a:r>
            <a:r>
              <a:rPr lang="en-US" dirty="0" smtClean="0"/>
              <a:t>that </a:t>
            </a:r>
            <a:r>
              <a:rPr lang="en-US" dirty="0"/>
              <a:t>terminate </a:t>
            </a:r>
            <a:r>
              <a:rPr lang="en-US" dirty="0" smtClean="0"/>
              <a:t>or repeat.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4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87" y="578644"/>
            <a:ext cx="7515225" cy="5353050"/>
          </a:xfrm>
        </p:spPr>
      </p:pic>
    </p:spTree>
    <p:extLst>
      <p:ext uri="{BB962C8B-B14F-4D97-AF65-F5344CB8AC3E}">
        <p14:creationId xmlns:p14="http://schemas.microsoft.com/office/powerpoint/2010/main" val="24690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sum or product of two rational numbers is 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2 + 1 = 3 </a:t>
            </a:r>
            <a:r>
              <a:rPr lang="en-US" i="1" dirty="0" smtClean="0">
                <a:solidFill>
                  <a:srgbClr val="FF0000"/>
                </a:solidFill>
              </a:rPr>
              <a:t>(both numbers 1 &amp; 2 are rational and the sum equals 3 which is rational)</a:t>
            </a: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 x 1 = 2 </a:t>
            </a:r>
            <a:r>
              <a:rPr lang="en-US" i="1" dirty="0" smtClean="0">
                <a:solidFill>
                  <a:srgbClr val="FF0000"/>
                </a:solidFill>
              </a:rPr>
              <a:t>(both numbers 1 &amp; 2 are rational and the product is 2 which is rational)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733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196</TotalTime>
  <Words>488</Words>
  <Application>Microsoft Macintosh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Rounded MT Bold</vt:lpstr>
      <vt:lpstr>Cambria Math</vt:lpstr>
      <vt:lpstr>Mangal</vt:lpstr>
      <vt:lpstr>Trebuchet MS</vt:lpstr>
      <vt:lpstr>Arial</vt:lpstr>
      <vt:lpstr>Berlin</vt:lpstr>
      <vt:lpstr>All Real Numbers Standard: HSN.RN.B.3</vt:lpstr>
      <vt:lpstr>Essential Understanding</vt:lpstr>
      <vt:lpstr>Vocabulary</vt:lpstr>
      <vt:lpstr>Do Now</vt:lpstr>
      <vt:lpstr>Direct Instruction</vt:lpstr>
      <vt:lpstr>All Real Numbers</vt:lpstr>
      <vt:lpstr>Rational &amp; Irrational Numbers</vt:lpstr>
      <vt:lpstr>PowerPoint Presentation</vt:lpstr>
      <vt:lpstr>The sum or product of two rational numbers is rational</vt:lpstr>
      <vt:lpstr>The sum or product of rational &amp; irrational numbers is irrational.</vt:lpstr>
      <vt:lpstr>Sets &amp; Subsets</vt:lpstr>
      <vt:lpstr>Integers from least to greatest</vt:lpstr>
      <vt:lpstr>Concept Summary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Real Numbers</dc:title>
  <dc:creator>Tameka Wiggins</dc:creator>
  <cp:lastModifiedBy>Tameka Wiggins</cp:lastModifiedBy>
  <cp:revision>16</cp:revision>
  <dcterms:created xsi:type="dcterms:W3CDTF">2018-06-06T23:39:46Z</dcterms:created>
  <dcterms:modified xsi:type="dcterms:W3CDTF">2018-06-07T03:18:28Z</dcterms:modified>
</cp:coreProperties>
</file>